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7" r:id="rId2"/>
  </p:sldMasterIdLst>
  <p:notesMasterIdLst>
    <p:notesMasterId r:id="rId24"/>
  </p:notesMasterIdLst>
  <p:sldIdLst>
    <p:sldId id="265" r:id="rId3"/>
    <p:sldId id="256" r:id="rId4"/>
    <p:sldId id="257" r:id="rId5"/>
    <p:sldId id="268" r:id="rId6"/>
    <p:sldId id="258" r:id="rId7"/>
    <p:sldId id="259" r:id="rId8"/>
    <p:sldId id="261" r:id="rId9"/>
    <p:sldId id="260" r:id="rId10"/>
    <p:sldId id="276" r:id="rId11"/>
    <p:sldId id="274" r:id="rId12"/>
    <p:sldId id="262" r:id="rId13"/>
    <p:sldId id="272" r:id="rId14"/>
    <p:sldId id="269" r:id="rId15"/>
    <p:sldId id="270" r:id="rId16"/>
    <p:sldId id="271" r:id="rId17"/>
    <p:sldId id="277" r:id="rId18"/>
    <p:sldId id="273" r:id="rId19"/>
    <p:sldId id="275" r:id="rId20"/>
    <p:sldId id="266" r:id="rId21"/>
    <p:sldId id="278" r:id="rId22"/>
    <p:sldId id="279" r:id="rId23"/>
  </p:sldIdLst>
  <p:sldSz cx="14630400" cy="8229600"/>
  <p:notesSz cx="8229600" cy="14630400"/>
  <p:embeddedFontLst>
    <p:embeddedFont>
      <p:font typeface="Consolas" panose="020B0609020204030204" pitchFamily="49" charset="0"/>
      <p:regular r:id="rId25"/>
      <p:bold r:id="rId26"/>
      <p:italic r:id="rId27"/>
      <p:boldItalic r:id="rId28"/>
    </p:embeddedFont>
    <p:embeddedFont>
      <p:font typeface="Montserrat Bold" panose="020B0604020202020204" charset="0"/>
      <p:bold r:id="rId29"/>
    </p:embeddedFont>
    <p:embeddedFont>
      <p:font typeface="Source Sans 3" panose="020B0604020202020204" charset="0"/>
      <p:regular r:id="rId30"/>
      <p:italic r:id="rId31"/>
    </p:embeddedFont>
  </p:embeddedFontLst>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10"/>
  </p:normalViewPr>
  <p:slideViewPr>
    <p:cSldViewPr snapToGrid="0" snapToObjects="1">
      <p:cViewPr varScale="1">
        <p:scale>
          <a:sx n="88" d="100"/>
          <a:sy n="88" d="100"/>
        </p:scale>
        <p:origin x="99"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82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B72E6-C3BE-5176-00AE-4E7381D99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8F541-BFA4-F2F6-6FED-B7C04402325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EB6796F-5EA6-CA8C-F620-06F2CB401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5B27E1-1F51-EEE9-9BDB-B8127E62123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8729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9C8E1-7EA0-C4B9-C0E2-821F7EA57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7AEAC-3AB8-571A-3CF8-B30EF429304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251C193-B13F-E59D-CA58-ADC174EC0F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399797-C422-2222-1807-2D0378E3A9D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5484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9281-9BB5-33E1-99A6-32C26B5E3F3B}"/>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90963028-D1D1-8E9A-E272-6642A26F38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FC236EBF-C7F5-758E-D450-F05C38568FCE}"/>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47CF5923-0916-C3EC-2201-0361C891771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0E11001D-D347-9DEC-640C-6C821B73172F}"/>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1076466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E485-8DA6-95EE-6254-9ABC936127F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DD86F05A-2F50-1AF2-E591-6FFC65A0C9DB}"/>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6DE5CD-F57F-C40F-042F-506A48700D52}"/>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DA99CE70-4C87-9489-372B-D434EED5917E}"/>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7E1C7F17-3654-5C44-8EEC-FC7A67767D9E}"/>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3933733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92ED-7D61-BFBD-BAD9-B68541618179}"/>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863D73A2-3795-D6A7-346C-DC482F749AF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7A9A340C-222F-B612-E6A9-C9D222BE16AD}"/>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C4743501-4091-C30E-479D-9D4C4F751580}"/>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6" name="Footer Placeholder 5">
            <a:extLst>
              <a:ext uri="{FF2B5EF4-FFF2-40B4-BE49-F238E27FC236}">
                <a16:creationId xmlns:a16="http://schemas.microsoft.com/office/drawing/2014/main" id="{0C78D86D-E7ED-10E6-0FE1-E0D22B03371F}"/>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67E3C315-7F93-AF17-783E-5C6BA52F9716}"/>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247408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8EA8-DEDB-063C-578E-79231FF8AB08}"/>
              </a:ext>
            </a:extLst>
          </p:cNvPr>
          <p:cNvSpPr>
            <a:spLocks noGrp="1"/>
          </p:cNvSpPr>
          <p:nvPr>
            <p:ph type="title"/>
          </p:nvPr>
        </p:nvSpPr>
        <p:spPr>
          <a:xfrm>
            <a:off x="1007746" y="438150"/>
            <a:ext cx="12618720" cy="1590676"/>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8F8A61BA-4DD7-6A79-E5ED-9DB048F8E22C}"/>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1402FAE6-56BC-13DC-978A-9823CC6C9B71}"/>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381D8F27-FDA5-BD85-7EFB-F51F3B2CDD03}"/>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84CE46C5-0ABC-164D-D7B6-C88CC5A3F234}"/>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3FBC0CF6-FBEB-73BF-4C60-004BB182B82F}"/>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8" name="Footer Placeholder 7">
            <a:extLst>
              <a:ext uri="{FF2B5EF4-FFF2-40B4-BE49-F238E27FC236}">
                <a16:creationId xmlns:a16="http://schemas.microsoft.com/office/drawing/2014/main" id="{153D245C-5F41-6DD9-0242-F2E5EDBA6323}"/>
              </a:ext>
            </a:extLst>
          </p:cNvPr>
          <p:cNvSpPr>
            <a:spLocks noGrp="1"/>
          </p:cNvSpPr>
          <p:nvPr>
            <p:ph type="ftr" sz="quarter" idx="11"/>
          </p:nvPr>
        </p:nvSpPr>
        <p:spPr/>
        <p:txBody>
          <a:bodyPr/>
          <a:lstStyle/>
          <a:p>
            <a:endParaRPr lang="en-EG"/>
          </a:p>
        </p:txBody>
      </p:sp>
      <p:sp>
        <p:nvSpPr>
          <p:cNvPr id="9" name="Slide Number Placeholder 8">
            <a:extLst>
              <a:ext uri="{FF2B5EF4-FFF2-40B4-BE49-F238E27FC236}">
                <a16:creationId xmlns:a16="http://schemas.microsoft.com/office/drawing/2014/main" id="{DD1B7C1E-D12B-336C-49C1-B867B5F9AEFD}"/>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4256371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123F-BCDA-C453-F95E-BDA8A7A5600C}"/>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60E1C09E-81F7-269A-3ED7-6A56562647D5}"/>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4" name="Footer Placeholder 3">
            <a:extLst>
              <a:ext uri="{FF2B5EF4-FFF2-40B4-BE49-F238E27FC236}">
                <a16:creationId xmlns:a16="http://schemas.microsoft.com/office/drawing/2014/main" id="{43CA9D6C-EDA3-B589-DA6D-7116CAB7B21C}"/>
              </a:ext>
            </a:extLst>
          </p:cNvPr>
          <p:cNvSpPr>
            <a:spLocks noGrp="1"/>
          </p:cNvSpPr>
          <p:nvPr>
            <p:ph type="ftr" sz="quarter" idx="11"/>
          </p:nvPr>
        </p:nvSpPr>
        <p:spPr/>
        <p:txBody>
          <a:bodyPr/>
          <a:lstStyle/>
          <a:p>
            <a:endParaRPr lang="en-EG"/>
          </a:p>
        </p:txBody>
      </p:sp>
      <p:sp>
        <p:nvSpPr>
          <p:cNvPr id="5" name="Slide Number Placeholder 4">
            <a:extLst>
              <a:ext uri="{FF2B5EF4-FFF2-40B4-BE49-F238E27FC236}">
                <a16:creationId xmlns:a16="http://schemas.microsoft.com/office/drawing/2014/main" id="{A054E326-850F-FFDE-73EF-9865E5780C08}"/>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2575343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968F1A-D6CA-17E0-A8CE-87FB063E5F1C}"/>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3" name="Footer Placeholder 2">
            <a:extLst>
              <a:ext uri="{FF2B5EF4-FFF2-40B4-BE49-F238E27FC236}">
                <a16:creationId xmlns:a16="http://schemas.microsoft.com/office/drawing/2014/main" id="{F4053ACD-F73F-A62C-1253-9478B491CE1E}"/>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41EF2E01-A126-B748-83D1-5D592181784A}"/>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52352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701C-EC44-4414-521D-1A9F989EC887}"/>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DA3F2070-F2D3-ED55-D8A3-C37675982226}"/>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FB3F621F-2837-14D6-0F78-F077AF344B3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53676D84-267C-26CD-787A-6A911F6E58C5}"/>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6" name="Footer Placeholder 5">
            <a:extLst>
              <a:ext uri="{FF2B5EF4-FFF2-40B4-BE49-F238E27FC236}">
                <a16:creationId xmlns:a16="http://schemas.microsoft.com/office/drawing/2014/main" id="{2147297F-C925-62DE-ACCE-686B1DCFC4E3}"/>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0239E97A-EA8B-CBBF-10E8-F600487E6B3D}"/>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157740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7666-898C-CFC1-64AA-412B7EFF621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C7293C2F-94FD-EDC0-0E57-802C0A07C37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EG"/>
          </a:p>
        </p:txBody>
      </p:sp>
      <p:sp>
        <p:nvSpPr>
          <p:cNvPr id="4" name="Text Placeholder 3">
            <a:extLst>
              <a:ext uri="{FF2B5EF4-FFF2-40B4-BE49-F238E27FC236}">
                <a16:creationId xmlns:a16="http://schemas.microsoft.com/office/drawing/2014/main" id="{3C4882C4-B365-BDCA-FC1E-AADE3356E7A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90C1EEB-EF16-4F29-4C47-344907DB2E20}"/>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6" name="Footer Placeholder 5">
            <a:extLst>
              <a:ext uri="{FF2B5EF4-FFF2-40B4-BE49-F238E27FC236}">
                <a16:creationId xmlns:a16="http://schemas.microsoft.com/office/drawing/2014/main" id="{E233F0DF-E92F-74A8-8A6B-5F9CF0B50F4C}"/>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DBDE6F43-CC7F-E648-2E46-D49478FC3F50}"/>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4141621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2C78-4060-B430-DED3-BA53406E372B}"/>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4898D624-CA45-950C-90D1-3EF74C8777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7FE86E8B-EC58-213D-41BF-0ADD254D51B0}"/>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73FC18E2-68C6-60D1-F757-0CAF041EF0CD}"/>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664963CA-70E8-EA42-8B3F-F2490E69077E}"/>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3803471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DBF2B-7C41-C0B9-6E3C-C5E1FA8E1FA2}"/>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03738858-464E-7490-D302-D4D49365E23F}"/>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5D25BB57-528C-9C3F-E228-0274CE93578E}"/>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2420625F-39C1-8AA4-5F9A-B4609E424BE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66966D87-E140-EDCE-CBA8-5A7DCE4325B1}"/>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187979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336B-9E6E-5543-2A2F-37B93B838B9B}"/>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EG"/>
          </a:p>
        </p:txBody>
      </p:sp>
      <p:sp>
        <p:nvSpPr>
          <p:cNvPr id="3" name="Subtitle 2">
            <a:extLst>
              <a:ext uri="{FF2B5EF4-FFF2-40B4-BE49-F238E27FC236}">
                <a16:creationId xmlns:a16="http://schemas.microsoft.com/office/drawing/2014/main" id="{783120FD-B48D-6268-A27A-179C686EB380}"/>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68DE2608-C923-5367-1E35-F2ECB9C46D65}"/>
              </a:ext>
            </a:extLst>
          </p:cNvPr>
          <p:cNvSpPr>
            <a:spLocks noGrp="1"/>
          </p:cNvSpPr>
          <p:nvPr>
            <p:ph type="dt" sz="half" idx="10"/>
          </p:nvPr>
        </p:nvSpPr>
        <p:spPr/>
        <p:txBody>
          <a:body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30CC4D9B-83EF-35B4-03C8-F2FE12BDBEA7}"/>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7498AEA9-7D69-B3CE-3364-DDF93BA07EB7}"/>
              </a:ext>
            </a:extLst>
          </p:cNvPr>
          <p:cNvSpPr>
            <a:spLocks noGrp="1"/>
          </p:cNvSpPr>
          <p:nvPr>
            <p:ph type="sldNum" sz="quarter" idx="12"/>
          </p:nvPr>
        </p:nvSpPr>
        <p:spPr/>
        <p:txBody>
          <a:bodyPr/>
          <a:lstStyle/>
          <a:p>
            <a:fld id="{AFA9A605-BA2E-F544-A05E-69D30C2EF281}" type="slidenum">
              <a:rPr lang="en-EG" smtClean="0"/>
              <a:t>‹#›</a:t>
            </a:fld>
            <a:endParaRPr lang="en-EG"/>
          </a:p>
        </p:txBody>
      </p:sp>
    </p:spTree>
    <p:extLst>
      <p:ext uri="{BB962C8B-B14F-4D97-AF65-F5344CB8AC3E}">
        <p14:creationId xmlns:p14="http://schemas.microsoft.com/office/powerpoint/2010/main" val="200243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428BD-44E9-F846-D18D-7321482C04F7}"/>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ED56DA65-F5A9-2C21-C4FF-7267500D2364}"/>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16580001-ED1A-9048-B6D4-46B2A1620E14}"/>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1D774392-7C80-C242-B589-9A110DCC7B19}" type="datetimeFigureOut">
              <a:rPr lang="en-EG" smtClean="0"/>
              <a:t>10/21/2025</a:t>
            </a:fld>
            <a:endParaRPr lang="en-EG"/>
          </a:p>
        </p:txBody>
      </p:sp>
      <p:sp>
        <p:nvSpPr>
          <p:cNvPr id="5" name="Footer Placeholder 4">
            <a:extLst>
              <a:ext uri="{FF2B5EF4-FFF2-40B4-BE49-F238E27FC236}">
                <a16:creationId xmlns:a16="http://schemas.microsoft.com/office/drawing/2014/main" id="{3025FE8A-2899-492A-2970-210A6503B6F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EG"/>
          </a:p>
        </p:txBody>
      </p:sp>
      <p:sp>
        <p:nvSpPr>
          <p:cNvPr id="6" name="Slide Number Placeholder 5">
            <a:extLst>
              <a:ext uri="{FF2B5EF4-FFF2-40B4-BE49-F238E27FC236}">
                <a16:creationId xmlns:a16="http://schemas.microsoft.com/office/drawing/2014/main" id="{45B293B5-E529-08A7-9DCB-FE94A617294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AFA9A605-BA2E-F544-A05E-69D30C2EF281}" type="slidenum">
              <a:rPr lang="en-EG" smtClean="0"/>
              <a:t>‹#›</a:t>
            </a:fld>
            <a:endParaRPr lang="en-EG"/>
          </a:p>
        </p:txBody>
      </p:sp>
    </p:spTree>
    <p:extLst>
      <p:ext uri="{BB962C8B-B14F-4D97-AF65-F5344CB8AC3E}">
        <p14:creationId xmlns:p14="http://schemas.microsoft.com/office/powerpoint/2010/main" val="158289050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EG"/>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mailto:ubuntu@192.168.1.2:/home/ubunt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5AAA62-81F0-04C5-6D9E-74D1D901A79B}"/>
              </a:ext>
            </a:extLst>
          </p:cNvPr>
          <p:cNvSpPr>
            <a:spLocks noGrp="1"/>
          </p:cNvSpPr>
          <p:nvPr>
            <p:ph type="title"/>
          </p:nvPr>
        </p:nvSpPr>
        <p:spPr>
          <a:xfrm>
            <a:off x="604245" y="778212"/>
            <a:ext cx="7209829" cy="1556139"/>
          </a:xfrm>
        </p:spPr>
        <p:txBody>
          <a:bodyPr anchor="b">
            <a:normAutofit/>
          </a:bodyPr>
          <a:lstStyle/>
          <a:p>
            <a:r>
              <a:rPr kumimoji="0" lang="en-US" sz="4800" b="1" i="0" u="none" strike="noStrike" kern="1200" cap="none" spc="0" normalizeH="0" baseline="0" noProof="0" dirty="0">
                <a:ln>
                  <a:noFill/>
                </a:ln>
                <a:solidFill>
                  <a:schemeClr val="tx2">
                    <a:lumMod val="50000"/>
                    <a:lumOff val="50000"/>
                  </a:schemeClr>
                </a:solidFill>
                <a:effectLst/>
                <a:uLnTx/>
                <a:uFillTx/>
                <a:latin typeface="Montserrat Bold" pitchFamily="34" charset="0"/>
                <a:ea typeface="Montserrat Bold" pitchFamily="34" charset="-122"/>
                <a:cs typeface="Montserrat Bold" pitchFamily="34" charset="-120"/>
              </a:rPr>
              <a:t>Just Enough Docker To Break into DevOps</a:t>
            </a:r>
            <a:endParaRPr lang="en-EG" sz="6600" b="1" dirty="0">
              <a:solidFill>
                <a:schemeClr val="tx2">
                  <a:lumMod val="50000"/>
                  <a:lumOff val="50000"/>
                </a:schemeClr>
              </a:solidFill>
              <a:latin typeface="Montserrat Bold" pitchFamily="34" charset="0"/>
              <a:ea typeface="Montserrat Bold" pitchFamily="34" charset="-122"/>
            </a:endParaRPr>
          </a:p>
        </p:txBody>
      </p:sp>
      <p:pic>
        <p:nvPicPr>
          <p:cNvPr id="9" name="Graphic 8" descr="Classroom">
            <a:extLst>
              <a:ext uri="{FF2B5EF4-FFF2-40B4-BE49-F238E27FC236}">
                <a16:creationId xmlns:a16="http://schemas.microsoft.com/office/drawing/2014/main" id="{2021FD52-253F-03ED-BFED-D7D1351464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68" y="6409526"/>
            <a:ext cx="1438239" cy="1438239"/>
          </a:xfrm>
          <a:prstGeom prst="rect">
            <a:avLst/>
          </a:prstGeom>
        </p:spPr>
      </p:pic>
      <p:pic>
        <p:nvPicPr>
          <p:cNvPr id="39" name="Graphic 38" descr="Classroom">
            <a:extLst>
              <a:ext uri="{FF2B5EF4-FFF2-40B4-BE49-F238E27FC236}">
                <a16:creationId xmlns:a16="http://schemas.microsoft.com/office/drawing/2014/main" id="{3FDDB9DE-8A93-4BC4-A2E7-57DEFEB26E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9717" y="979604"/>
            <a:ext cx="6270392" cy="6270392"/>
          </a:xfrm>
          <a:prstGeom prst="rect">
            <a:avLst/>
          </a:prstGeom>
        </p:spPr>
      </p:pic>
      <p:sp>
        <p:nvSpPr>
          <p:cNvPr id="5" name="Title 3">
            <a:extLst>
              <a:ext uri="{FF2B5EF4-FFF2-40B4-BE49-F238E27FC236}">
                <a16:creationId xmlns:a16="http://schemas.microsoft.com/office/drawing/2014/main" id="{A89275B7-AAA0-CD99-8C51-367064DE1860}"/>
              </a:ext>
            </a:extLst>
          </p:cNvPr>
          <p:cNvSpPr txBox="1">
            <a:spLocks/>
          </p:cNvSpPr>
          <p:nvPr/>
        </p:nvSpPr>
        <p:spPr>
          <a:xfrm>
            <a:off x="1479007" y="3467677"/>
            <a:ext cx="7209829" cy="861657"/>
          </a:xfrm>
          <a:prstGeom prst="rect">
            <a:avLst/>
          </a:prstGeom>
        </p:spPr>
        <p:txBody>
          <a:bodyPr vert="horz" lIns="91440" tIns="45720" rIns="91440" bIns="45720" rtlCol="0" anchor="b">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US" sz="1900" dirty="0">
                <a:solidFill>
                  <a:srgbClr val="3D3838"/>
                </a:solidFill>
                <a:latin typeface="Source Sans 3" pitchFamily="34" charset="0"/>
                <a:ea typeface="+mn-ea"/>
                <a:cs typeface="+mn-cs"/>
              </a:rPr>
              <a:t>Eng. Ahmad Almla Rashed &amp; Eng. Ali Johmani</a:t>
            </a:r>
            <a:endParaRPr lang="en-EG" sz="1900" dirty="0">
              <a:solidFill>
                <a:srgbClr val="3D3838"/>
              </a:solidFill>
              <a:latin typeface="Source Sans 3" pitchFamily="34" charset="0"/>
              <a:ea typeface="+mn-ea"/>
              <a:cs typeface="+mn-cs"/>
            </a:endParaRPr>
          </a:p>
        </p:txBody>
      </p:sp>
      <p:sp>
        <p:nvSpPr>
          <p:cNvPr id="7" name="TextBox 6">
            <a:extLst>
              <a:ext uri="{FF2B5EF4-FFF2-40B4-BE49-F238E27FC236}">
                <a16:creationId xmlns:a16="http://schemas.microsoft.com/office/drawing/2014/main" id="{C4D43329-8FF5-24F1-181F-54815ED2341C}"/>
              </a:ext>
            </a:extLst>
          </p:cNvPr>
          <p:cNvSpPr txBox="1"/>
          <p:nvPr/>
        </p:nvSpPr>
        <p:spPr>
          <a:xfrm>
            <a:off x="3332377" y="3382470"/>
            <a:ext cx="1083252" cy="400110"/>
          </a:xfrm>
          <a:prstGeom prst="rect">
            <a:avLst/>
          </a:prstGeom>
          <a:noFill/>
        </p:spPr>
        <p:txBody>
          <a:bodyPr wrap="square">
            <a:spAutoFit/>
          </a:bodyPr>
          <a:lstStyle/>
          <a:p>
            <a:r>
              <a:rPr lang="en-US" sz="2000" dirty="0">
                <a:solidFill>
                  <a:srgbClr val="3D3838"/>
                </a:solidFill>
                <a:latin typeface="Source Sans 3" pitchFamily="34" charset="0"/>
              </a:rPr>
              <a:t>By</a:t>
            </a:r>
            <a:r>
              <a:rPr lang="en-US" sz="1800" dirty="0">
                <a:latin typeface="Montserrat Bold" pitchFamily="34" charset="0"/>
                <a:ea typeface="Montserrat Bold" pitchFamily="34" charset="-122"/>
                <a:cs typeface="Montserrat Bold" pitchFamily="34" charset="-120"/>
              </a:rPr>
              <a:t> </a:t>
            </a:r>
            <a:endParaRPr lang="en-US" dirty="0"/>
          </a:p>
        </p:txBody>
      </p:sp>
      <p:sp>
        <p:nvSpPr>
          <p:cNvPr id="8" name="Content Placeholder 4">
            <a:extLst>
              <a:ext uri="{FF2B5EF4-FFF2-40B4-BE49-F238E27FC236}">
                <a16:creationId xmlns:a16="http://schemas.microsoft.com/office/drawing/2014/main" id="{C1F5AEA2-87DC-72B0-1C55-C55D811C5322}"/>
              </a:ext>
            </a:extLst>
          </p:cNvPr>
          <p:cNvSpPr>
            <a:spLocks noGrp="1"/>
          </p:cNvSpPr>
          <p:nvPr/>
        </p:nvSpPr>
        <p:spPr>
          <a:xfrm>
            <a:off x="1833539" y="6145374"/>
            <a:ext cx="6962301" cy="130601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900" dirty="0">
                <a:solidFill>
                  <a:srgbClr val="3D3838"/>
                </a:solidFill>
                <a:latin typeface="Source Sans 3" pitchFamily="34" charset="0"/>
              </a:rPr>
              <a:t>All lesson materials, and exercises are available in the course repository:</a:t>
            </a:r>
            <a:endParaRPr lang="en-US" sz="1900" dirty="0"/>
          </a:p>
          <a:p>
            <a:r>
              <a:rPr lang="en-EG" sz="1900" dirty="0"/>
              <a:t>https://github.com/ByteFortified/dockerworkshop</a:t>
            </a:r>
          </a:p>
        </p:txBody>
      </p:sp>
    </p:spTree>
    <p:extLst>
      <p:ext uri="{BB962C8B-B14F-4D97-AF65-F5344CB8AC3E}">
        <p14:creationId xmlns:p14="http://schemas.microsoft.com/office/powerpoint/2010/main" val="1049735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A1D6CE-FF68-855A-BD58-3025B58D42E9}"/>
              </a:ext>
            </a:extLst>
          </p:cNvPr>
          <p:cNvSpPr txBox="1"/>
          <p:nvPr/>
        </p:nvSpPr>
        <p:spPr>
          <a:xfrm>
            <a:off x="1887793" y="237151"/>
            <a:ext cx="8557151" cy="646331"/>
          </a:xfrm>
          <a:prstGeom prst="rect">
            <a:avLst/>
          </a:prstGeom>
          <a:noFill/>
        </p:spPr>
        <p:txBody>
          <a:bodyPr wrap="none" rtlCol="0">
            <a:spAutoFit/>
          </a:bodyPr>
          <a:lstStyle/>
          <a:p>
            <a:r>
              <a:rPr lang="en-US" sz="3600" b="1" dirty="0">
                <a:solidFill>
                  <a:srgbClr val="000000"/>
                </a:solidFill>
                <a:latin typeface="Montserrat Bold" pitchFamily="34" charset="0"/>
              </a:rPr>
              <a:t>Building Images with docker build</a:t>
            </a:r>
          </a:p>
        </p:txBody>
      </p:sp>
      <p:sp>
        <p:nvSpPr>
          <p:cNvPr id="3" name="TextBox 2">
            <a:extLst>
              <a:ext uri="{FF2B5EF4-FFF2-40B4-BE49-F238E27FC236}">
                <a16:creationId xmlns:a16="http://schemas.microsoft.com/office/drawing/2014/main" id="{EBABD0CD-F5EE-9DDF-4B7A-A363B28B2FC5}"/>
              </a:ext>
            </a:extLst>
          </p:cNvPr>
          <p:cNvSpPr txBox="1"/>
          <p:nvPr/>
        </p:nvSpPr>
        <p:spPr>
          <a:xfrm>
            <a:off x="1327354" y="1255930"/>
            <a:ext cx="8898193" cy="3447098"/>
          </a:xfrm>
          <a:prstGeom prst="rect">
            <a:avLst/>
          </a:prstGeom>
          <a:noFill/>
        </p:spPr>
        <p:txBody>
          <a:bodyPr wrap="square" rtlCol="0">
            <a:spAutoFit/>
          </a:bodyPr>
          <a:lstStyle/>
          <a:p>
            <a:r>
              <a:rPr lang="en-US" sz="2800" b="1" dirty="0"/>
              <a:t>What It Does:</a:t>
            </a:r>
          </a:p>
          <a:p>
            <a:endParaRPr lang="en-US" sz="2800" b="1" dirty="0"/>
          </a:p>
          <a:p>
            <a:r>
              <a:rPr lang="en-US" sz="2400" dirty="0"/>
              <a:t>- The docker build command reads instructions from a </a:t>
            </a:r>
            <a:r>
              <a:rPr lang="en-US" sz="2400" dirty="0" err="1"/>
              <a:t>Dockerfile</a:t>
            </a:r>
            <a:r>
              <a:rPr lang="en-US" sz="2400" dirty="0"/>
              <a:t> and creates a Docker image.</a:t>
            </a:r>
          </a:p>
          <a:p>
            <a:r>
              <a:rPr lang="en-US" sz="2400" dirty="0"/>
              <a:t>- Each line in the </a:t>
            </a:r>
            <a:r>
              <a:rPr lang="en-US" sz="2400" dirty="0" err="1"/>
              <a:t>Dockerfile</a:t>
            </a:r>
            <a:r>
              <a:rPr lang="en-US" sz="2400" dirty="0"/>
              <a:t> (e.g., RUN, COPY, ENV) becomes a layer in the image.</a:t>
            </a:r>
          </a:p>
          <a:p>
            <a:r>
              <a:rPr lang="en-US" sz="2400" dirty="0"/>
              <a:t>- When the build finishes, you get a reusable image that can be shared or run anywhere</a:t>
            </a:r>
          </a:p>
          <a:p>
            <a:endParaRPr lang="en-US" dirty="0"/>
          </a:p>
        </p:txBody>
      </p:sp>
      <p:sp>
        <p:nvSpPr>
          <p:cNvPr id="4" name="TextBox 3">
            <a:extLst>
              <a:ext uri="{FF2B5EF4-FFF2-40B4-BE49-F238E27FC236}">
                <a16:creationId xmlns:a16="http://schemas.microsoft.com/office/drawing/2014/main" id="{56E40B0C-3E98-8DB5-402B-9B1480E47067}"/>
              </a:ext>
            </a:extLst>
          </p:cNvPr>
          <p:cNvSpPr txBox="1"/>
          <p:nvPr/>
        </p:nvSpPr>
        <p:spPr>
          <a:xfrm>
            <a:off x="1327354" y="4453419"/>
            <a:ext cx="3820726" cy="1169551"/>
          </a:xfrm>
          <a:prstGeom prst="rect">
            <a:avLst/>
          </a:prstGeom>
          <a:noFill/>
        </p:spPr>
        <p:txBody>
          <a:bodyPr wrap="none" rtlCol="0">
            <a:spAutoFit/>
          </a:bodyPr>
          <a:lstStyle/>
          <a:p>
            <a:r>
              <a:rPr lang="en-US" sz="2800" b="1" dirty="0"/>
              <a:t>Basic Syntax:</a:t>
            </a:r>
            <a:br>
              <a:rPr lang="en-US" dirty="0"/>
            </a:br>
            <a:r>
              <a:rPr lang="en-US" sz="2400" i="1" dirty="0"/>
              <a:t>docker build -t </a:t>
            </a:r>
            <a:r>
              <a:rPr lang="en-US" sz="2400" i="1" dirty="0" err="1"/>
              <a:t>myapp:latest</a:t>
            </a:r>
            <a:r>
              <a:rPr lang="en-US" sz="2400" i="1" dirty="0"/>
              <a:t> .</a:t>
            </a:r>
          </a:p>
          <a:p>
            <a:endParaRPr lang="en-US" dirty="0"/>
          </a:p>
        </p:txBody>
      </p:sp>
      <p:graphicFrame>
        <p:nvGraphicFramePr>
          <p:cNvPr id="6" name="Table 5">
            <a:extLst>
              <a:ext uri="{FF2B5EF4-FFF2-40B4-BE49-F238E27FC236}">
                <a16:creationId xmlns:a16="http://schemas.microsoft.com/office/drawing/2014/main" id="{93A24CFB-0C39-4A45-86AB-87A9C95D15FD}"/>
              </a:ext>
            </a:extLst>
          </p:cNvPr>
          <p:cNvGraphicFramePr>
            <a:graphicFrameLocks noGrp="1"/>
          </p:cNvGraphicFramePr>
          <p:nvPr>
            <p:extLst>
              <p:ext uri="{D42A27DB-BD31-4B8C-83A1-F6EECF244321}">
                <p14:modId xmlns:p14="http://schemas.microsoft.com/office/powerpoint/2010/main" val="2000175109"/>
              </p:ext>
            </p:extLst>
          </p:nvPr>
        </p:nvGraphicFramePr>
        <p:xfrm>
          <a:off x="1327354" y="5347004"/>
          <a:ext cx="5545393" cy="2255520"/>
        </p:xfrm>
        <a:graphic>
          <a:graphicData uri="http://schemas.openxmlformats.org/drawingml/2006/table">
            <a:tbl>
              <a:tblPr/>
              <a:tblGrid>
                <a:gridCol w="2480665">
                  <a:extLst>
                    <a:ext uri="{9D8B030D-6E8A-4147-A177-3AD203B41FA5}">
                      <a16:colId xmlns:a16="http://schemas.microsoft.com/office/drawing/2014/main" val="1771247235"/>
                    </a:ext>
                  </a:extLst>
                </a:gridCol>
                <a:gridCol w="3064728">
                  <a:extLst>
                    <a:ext uri="{9D8B030D-6E8A-4147-A177-3AD203B41FA5}">
                      <a16:colId xmlns:a16="http://schemas.microsoft.com/office/drawing/2014/main" val="3860550545"/>
                    </a:ext>
                  </a:extLst>
                </a:gridCol>
              </a:tblGrid>
              <a:tr h="0">
                <a:tc>
                  <a:txBody>
                    <a:bodyPr/>
                    <a:lstStyle/>
                    <a:p>
                      <a:pPr>
                        <a:buNone/>
                      </a:pPr>
                      <a:r>
                        <a:rPr lang="en-US" sz="2800" b="1" kern="1200" dirty="0">
                          <a:solidFill>
                            <a:schemeClr val="tx1"/>
                          </a:solidFill>
                          <a:latin typeface="+mn-lt"/>
                          <a:ea typeface="+mn-ea"/>
                          <a:cs typeface="+mn-cs"/>
                        </a:rPr>
                        <a:t>Option:</a:t>
                      </a:r>
                    </a:p>
                  </a:txBody>
                  <a:tcPr anchor="ctr">
                    <a:lnL>
                      <a:noFill/>
                    </a:lnL>
                    <a:lnR>
                      <a:noFill/>
                    </a:lnR>
                    <a:lnT>
                      <a:noFill/>
                    </a:lnT>
                    <a:lnB>
                      <a:noFill/>
                    </a:lnB>
                    <a:noFill/>
                  </a:tcPr>
                </a:tc>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2779753315"/>
                  </a:ext>
                </a:extLst>
              </a:tr>
              <a:tr h="0">
                <a:tc>
                  <a:txBody>
                    <a:bodyPr/>
                    <a:lstStyle/>
                    <a:p>
                      <a:pPr>
                        <a:buNone/>
                      </a:pPr>
                      <a:r>
                        <a:rPr lang="en-US" dirty="0">
                          <a:latin typeface="Courier New" panose="02070309020205020404" pitchFamily="49" charset="0"/>
                        </a:rPr>
                        <a:t>-t &lt;name&gt;</a:t>
                      </a:r>
                      <a:endParaRPr lang="en-US" dirty="0"/>
                    </a:p>
                  </a:txBody>
                  <a:tcPr anchor="ctr">
                    <a:lnL>
                      <a:noFill/>
                    </a:lnL>
                    <a:lnR>
                      <a:noFill/>
                    </a:lnR>
                    <a:lnT>
                      <a:noFill/>
                    </a:lnT>
                    <a:lnB>
                      <a:noFill/>
                    </a:lnB>
                    <a:noFill/>
                  </a:tcPr>
                </a:tc>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1506743556"/>
                  </a:ext>
                </a:extLst>
              </a:tr>
              <a:tr h="0">
                <a:tc>
                  <a:txBody>
                    <a:bodyPr/>
                    <a:lstStyle/>
                    <a:p>
                      <a:pPr>
                        <a:buNone/>
                      </a:pPr>
                      <a:r>
                        <a:rPr lang="en-US" dirty="0">
                          <a:latin typeface="Courier New" panose="02070309020205020404" pitchFamily="49" charset="0"/>
                        </a:rPr>
                        <a:t>-f &lt;file&gt;</a:t>
                      </a:r>
                      <a:endParaRPr lang="en-US" dirty="0"/>
                    </a:p>
                  </a:txBody>
                  <a:tcPr anchor="ctr">
                    <a:lnL>
                      <a:noFill/>
                    </a:lnL>
                    <a:lnR>
                      <a:noFill/>
                    </a:lnR>
                    <a:lnT>
                      <a:noFill/>
                    </a:lnT>
                    <a:lnB>
                      <a:noFill/>
                    </a:lnB>
                    <a:noFill/>
                  </a:tcPr>
                </a:tc>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054500679"/>
                  </a:ext>
                </a:extLst>
              </a:tr>
              <a:tr h="0">
                <a:tc>
                  <a:txBody>
                    <a:bodyPr/>
                    <a:lstStyle/>
                    <a:p>
                      <a:pPr>
                        <a:buNone/>
                      </a:pPr>
                      <a:r>
                        <a:rPr lang="en-US">
                          <a:latin typeface="Courier New" panose="02070309020205020404" pitchFamily="49" charset="0"/>
                        </a:rPr>
                        <a:t>--no-cache</a:t>
                      </a:r>
                      <a:endParaRPr lang="en-US"/>
                    </a:p>
                  </a:txBody>
                  <a:tcPr anchor="ctr">
                    <a:lnL>
                      <a:noFill/>
                    </a:lnL>
                    <a:lnR>
                      <a:noFill/>
                    </a:lnR>
                    <a:lnT>
                      <a:noFill/>
                    </a:lnT>
                    <a:lnB>
                      <a:noFill/>
                    </a:lnB>
                    <a:noFill/>
                  </a:tcPr>
                </a:tc>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137094848"/>
                  </a:ext>
                </a:extLst>
              </a:tr>
              <a:tr h="0">
                <a:tc>
                  <a:txBody>
                    <a:bodyPr/>
                    <a:lstStyle/>
                    <a:p>
                      <a:pPr>
                        <a:buNone/>
                      </a:pPr>
                      <a:r>
                        <a:rPr lang="en-US">
                          <a:latin typeface="Courier New" panose="02070309020205020404" pitchFamily="49" charset="0"/>
                        </a:rPr>
                        <a:t>--build-arg &lt;key=value&gt;</a:t>
                      </a:r>
                      <a:endParaRPr lang="en-US"/>
                    </a:p>
                  </a:txBody>
                  <a:tcPr anchor="ctr">
                    <a:lnL>
                      <a:noFill/>
                    </a:lnL>
                    <a:lnR>
                      <a:noFill/>
                    </a:lnR>
                    <a:lnT>
                      <a:noFill/>
                    </a:lnT>
                    <a:lnB>
                      <a:noFill/>
                    </a:lnB>
                    <a:noFill/>
                  </a:tcPr>
                </a:tc>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1133891785"/>
                  </a:ext>
                </a:extLst>
              </a:tr>
            </a:tbl>
          </a:graphicData>
        </a:graphic>
      </p:graphicFrame>
      <p:pic>
        <p:nvPicPr>
          <p:cNvPr id="8" name="Picture 7">
            <a:extLst>
              <a:ext uri="{FF2B5EF4-FFF2-40B4-BE49-F238E27FC236}">
                <a16:creationId xmlns:a16="http://schemas.microsoft.com/office/drawing/2014/main" id="{EA8EFEF8-CDFF-4893-1051-867707BA327E}"/>
              </a:ext>
            </a:extLst>
          </p:cNvPr>
          <p:cNvPicPr>
            <a:picLocks noChangeAspect="1"/>
          </p:cNvPicPr>
          <p:nvPr/>
        </p:nvPicPr>
        <p:blipFill>
          <a:blip r:embed="rId2"/>
          <a:stretch>
            <a:fillRect/>
          </a:stretch>
        </p:blipFill>
        <p:spPr>
          <a:xfrm>
            <a:off x="5071056" y="5319252"/>
            <a:ext cx="9559344" cy="2845043"/>
          </a:xfrm>
          <a:prstGeom prst="rect">
            <a:avLst/>
          </a:prstGeom>
        </p:spPr>
      </p:pic>
    </p:spTree>
    <p:extLst>
      <p:ext uri="{BB962C8B-B14F-4D97-AF65-F5344CB8AC3E}">
        <p14:creationId xmlns:p14="http://schemas.microsoft.com/office/powerpoint/2010/main" val="196224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74306" y="553164"/>
            <a:ext cx="2881789" cy="225862"/>
          </a:xfrm>
          <a:prstGeom prst="rect">
            <a:avLst/>
          </a:prstGeom>
          <a:noFill/>
          <a:ln/>
        </p:spPr>
        <p:txBody>
          <a:bodyPr wrap="none" lIns="0" tIns="0" rIns="0" bIns="0" rtlCol="0" anchor="t"/>
          <a:lstStyle/>
          <a:p>
            <a:pPr marL="0" indent="0" algn="ctr">
              <a:lnSpc>
                <a:spcPts val="1750"/>
              </a:lnSpc>
              <a:buNone/>
            </a:pPr>
            <a:endParaRPr lang="en-US" sz="1400" dirty="0"/>
          </a:p>
        </p:txBody>
      </p:sp>
      <p:sp>
        <p:nvSpPr>
          <p:cNvPr id="3" name="Text 1"/>
          <p:cNvSpPr/>
          <p:nvPr/>
        </p:nvSpPr>
        <p:spPr>
          <a:xfrm>
            <a:off x="556498" y="937974"/>
            <a:ext cx="13517404" cy="1246823"/>
          </a:xfrm>
          <a:prstGeom prst="rect">
            <a:avLst/>
          </a:prstGeom>
          <a:noFill/>
          <a:ln/>
        </p:spPr>
        <p:txBody>
          <a:bodyPr wrap="square" lIns="0" tIns="0" rIns="0" bIns="0" rtlCol="0" anchor="t"/>
          <a:lstStyle/>
          <a:p>
            <a:pPr marL="0" indent="0" algn="ctr">
              <a:lnSpc>
                <a:spcPts val="4900"/>
              </a:lnSpc>
              <a:buNone/>
            </a:pPr>
            <a:r>
              <a:rPr lang="en-US" sz="3900" b="1" dirty="0">
                <a:solidFill>
                  <a:srgbClr val="2D2E34"/>
                </a:solidFill>
                <a:latin typeface="Montserrat Bold" pitchFamily="34" charset="0"/>
                <a:ea typeface="Montserrat Bold" pitchFamily="34" charset="-122"/>
                <a:cs typeface="Montserrat Bold" pitchFamily="34" charset="-120"/>
              </a:rPr>
              <a:t>How does Docker know what to build and where to share it?</a:t>
            </a:r>
            <a:endParaRPr lang="en-US" sz="3900" dirty="0"/>
          </a:p>
        </p:txBody>
      </p:sp>
      <p:sp>
        <p:nvSpPr>
          <p:cNvPr id="4" name="Shape 2"/>
          <p:cNvSpPr/>
          <p:nvPr/>
        </p:nvSpPr>
        <p:spPr>
          <a:xfrm>
            <a:off x="556498" y="2661761"/>
            <a:ext cx="6679168" cy="3942278"/>
          </a:xfrm>
          <a:prstGeom prst="roundRect">
            <a:avLst>
              <a:gd name="adj" fmla="val 2783"/>
            </a:avLst>
          </a:prstGeom>
          <a:solidFill>
            <a:srgbClr val="FFFFFF"/>
          </a:solidFill>
          <a:ln/>
        </p:spPr>
        <p:txBody>
          <a:bodyPr/>
          <a:lstStyle/>
          <a:p>
            <a:endParaRPr lang="en-EG"/>
          </a:p>
        </p:txBody>
      </p:sp>
      <p:sp>
        <p:nvSpPr>
          <p:cNvPr id="5" name="Shape 3"/>
          <p:cNvSpPr/>
          <p:nvPr/>
        </p:nvSpPr>
        <p:spPr>
          <a:xfrm>
            <a:off x="556498" y="2638901"/>
            <a:ext cx="6679168" cy="91440"/>
          </a:xfrm>
          <a:prstGeom prst="roundRect">
            <a:avLst>
              <a:gd name="adj" fmla="val 26084"/>
            </a:avLst>
          </a:prstGeom>
          <a:solidFill>
            <a:srgbClr val="2D2E34"/>
          </a:solidFill>
          <a:ln/>
        </p:spPr>
        <p:txBody>
          <a:bodyPr/>
          <a:lstStyle/>
          <a:p>
            <a:endParaRPr lang="en-EG"/>
          </a:p>
        </p:txBody>
      </p:sp>
      <p:sp>
        <p:nvSpPr>
          <p:cNvPr id="6" name="Shape 4"/>
          <p:cNvSpPr/>
          <p:nvPr/>
        </p:nvSpPr>
        <p:spPr>
          <a:xfrm>
            <a:off x="3657600" y="2423279"/>
            <a:ext cx="476964" cy="476964"/>
          </a:xfrm>
          <a:prstGeom prst="roundRect">
            <a:avLst>
              <a:gd name="adj" fmla="val 191713"/>
            </a:avLst>
          </a:prstGeom>
          <a:solidFill>
            <a:srgbClr val="2D2E34"/>
          </a:solidFill>
          <a:ln/>
        </p:spPr>
        <p:txBody>
          <a:bodyPr/>
          <a:lstStyle/>
          <a:p>
            <a:endParaRPr lang="en-EG"/>
          </a:p>
        </p:txBody>
      </p:sp>
      <p:pic>
        <p:nvPicPr>
          <p:cNvPr id="7" name="Image 0" descr="preencoded.png"/>
          <p:cNvPicPr>
            <a:picLocks noChangeAspect="1"/>
          </p:cNvPicPr>
          <p:nvPr/>
        </p:nvPicPr>
        <p:blipFill>
          <a:blip r:embed="rId3"/>
          <a:stretch>
            <a:fillRect/>
          </a:stretch>
        </p:blipFill>
        <p:spPr>
          <a:xfrm>
            <a:off x="3800713" y="2542461"/>
            <a:ext cx="190738" cy="238482"/>
          </a:xfrm>
          <a:prstGeom prst="rect">
            <a:avLst/>
          </a:prstGeom>
        </p:spPr>
      </p:pic>
      <p:sp>
        <p:nvSpPr>
          <p:cNvPr id="8" name="Text 5"/>
          <p:cNvSpPr/>
          <p:nvPr/>
        </p:nvSpPr>
        <p:spPr>
          <a:xfrm>
            <a:off x="738307" y="3059192"/>
            <a:ext cx="1806892" cy="225862"/>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Dockerfile</a:t>
            </a:r>
            <a:endParaRPr lang="en-US" sz="1400" dirty="0"/>
          </a:p>
        </p:txBody>
      </p:sp>
      <p:sp>
        <p:nvSpPr>
          <p:cNvPr id="9" name="Text 6"/>
          <p:cNvSpPr/>
          <p:nvPr/>
        </p:nvSpPr>
        <p:spPr>
          <a:xfrm>
            <a:off x="738307" y="3380423"/>
            <a:ext cx="6315551" cy="715804"/>
          </a:xfrm>
          <a:prstGeom prst="rect">
            <a:avLst/>
          </a:prstGeom>
          <a:noFill/>
          <a:ln/>
        </p:spPr>
        <p:txBody>
          <a:bodyPr wrap="square" lIns="0" tIns="0" rIns="0" bIns="0" rtlCol="0" anchor="t"/>
          <a:lstStyle/>
          <a:p>
            <a:pPr marL="0" indent="0" algn="l">
              <a:lnSpc>
                <a:spcPts val="1850"/>
              </a:lnSpc>
              <a:buNone/>
            </a:pPr>
            <a:r>
              <a:rPr lang="en-US" b="1" dirty="0">
                <a:solidFill>
                  <a:srgbClr val="3D3838"/>
                </a:solidFill>
                <a:latin typeface="Source Sans 3" pitchFamily="34" charset="0"/>
              </a:rPr>
              <a:t>This is a simple text file that contains a series of commands (like a recipe!) Docker uses to build an image. It specifies everything from the base operating system to copying application code and installing dependencies. It's your ultimate build script!</a:t>
            </a:r>
          </a:p>
        </p:txBody>
      </p:sp>
      <p:sp>
        <p:nvSpPr>
          <p:cNvPr id="10" name="Shape 7"/>
          <p:cNvSpPr/>
          <p:nvPr/>
        </p:nvSpPr>
        <p:spPr>
          <a:xfrm>
            <a:off x="738307" y="4632867"/>
            <a:ext cx="6315551" cy="2147173"/>
          </a:xfrm>
          <a:prstGeom prst="roundRect">
            <a:avLst>
              <a:gd name="adj" fmla="val 1111"/>
            </a:avLst>
          </a:prstGeom>
          <a:solidFill>
            <a:srgbClr val="F2F2F2"/>
          </a:solidFill>
          <a:ln/>
        </p:spPr>
        <p:txBody>
          <a:bodyPr/>
          <a:lstStyle/>
          <a:p>
            <a:endParaRPr lang="en-EG" dirty="0"/>
          </a:p>
        </p:txBody>
      </p:sp>
      <p:sp>
        <p:nvSpPr>
          <p:cNvPr id="12" name="Text 9"/>
          <p:cNvSpPr/>
          <p:nvPr/>
        </p:nvSpPr>
        <p:spPr>
          <a:xfrm>
            <a:off x="794027" y="4761006"/>
            <a:ext cx="6013371" cy="1908810"/>
          </a:xfrm>
          <a:prstGeom prst="rect">
            <a:avLst/>
          </a:prstGeom>
          <a:noFill/>
          <a:ln/>
        </p:spPr>
        <p:txBody>
          <a:bodyPr wrap="square" lIns="0" tIns="0" rIns="0" bIns="0" rtlCol="0" anchor="t"/>
          <a:lstStyle/>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 Example Dockerfile snippet</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FROM node:18</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WORKDIR /app</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COPY package*.</a:t>
            </a:r>
            <a:r>
              <a:rPr lang="en-US" sz="1250" dirty="0" err="1">
                <a:solidFill>
                  <a:srgbClr val="3D3838"/>
                </a:solidFill>
                <a:highlight>
                  <a:srgbClr val="F2F2F2"/>
                </a:highlight>
                <a:latin typeface="Consolas" pitchFamily="34" charset="0"/>
                <a:ea typeface="Consolas" pitchFamily="34" charset="-122"/>
                <a:cs typeface="Consolas" pitchFamily="34" charset="-120"/>
              </a:rPr>
              <a:t>json</a:t>
            </a:r>
            <a:r>
              <a:rPr lang="en-US" sz="1250" dirty="0">
                <a:solidFill>
                  <a:srgbClr val="3D3838"/>
                </a:solidFill>
                <a:highlight>
                  <a:srgbClr val="F2F2F2"/>
                </a:highlight>
                <a:latin typeface="Consolas" pitchFamily="34" charset="0"/>
                <a:ea typeface="Consolas" pitchFamily="34" charset="-122"/>
                <a:cs typeface="Consolas" pitchFamily="34" charset="-120"/>
              </a:rPr>
              <a:t> ./</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RUN </a:t>
            </a:r>
            <a:r>
              <a:rPr lang="en-US" sz="1250" dirty="0" err="1">
                <a:solidFill>
                  <a:srgbClr val="3D3838"/>
                </a:solidFill>
                <a:highlight>
                  <a:srgbClr val="F2F2F2"/>
                </a:highlight>
                <a:latin typeface="Consolas" pitchFamily="34" charset="0"/>
                <a:ea typeface="Consolas" pitchFamily="34" charset="-122"/>
                <a:cs typeface="Consolas" pitchFamily="34" charset="-120"/>
              </a:rPr>
              <a:t>npm</a:t>
            </a:r>
            <a:r>
              <a:rPr lang="en-US" sz="1250" dirty="0">
                <a:solidFill>
                  <a:srgbClr val="3D3838"/>
                </a:solidFill>
                <a:highlight>
                  <a:srgbClr val="F2F2F2"/>
                </a:highlight>
                <a:latin typeface="Consolas" pitchFamily="34" charset="0"/>
                <a:ea typeface="Consolas" pitchFamily="34" charset="-122"/>
                <a:cs typeface="Consolas" pitchFamily="34" charset="-120"/>
              </a:rPr>
              <a:t> install</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COPY . .</a:t>
            </a:r>
          </a:p>
          <a:p>
            <a:pPr marL="0" indent="0" algn="l">
              <a:lnSpc>
                <a:spcPts val="1850"/>
              </a:lnSpc>
              <a:buNone/>
            </a:pPr>
            <a:r>
              <a:rPr lang="en-US" sz="1250" dirty="0">
                <a:solidFill>
                  <a:srgbClr val="3D3838"/>
                </a:solidFill>
                <a:highlight>
                  <a:srgbClr val="F2F2F2"/>
                </a:highlight>
                <a:latin typeface="Consolas" pitchFamily="34" charset="0"/>
                <a:ea typeface="Consolas" pitchFamily="34" charset="-122"/>
                <a:cs typeface="Consolas" pitchFamily="34" charset="-120"/>
              </a:rPr>
              <a:t>CMD ["npm", "start"]</a:t>
            </a:r>
            <a:endParaRPr lang="en-US" sz="1250" dirty="0"/>
          </a:p>
        </p:txBody>
      </p:sp>
      <p:sp>
        <p:nvSpPr>
          <p:cNvPr id="13" name="Shape 10"/>
          <p:cNvSpPr/>
          <p:nvPr/>
        </p:nvSpPr>
        <p:spPr>
          <a:xfrm>
            <a:off x="7394615" y="2661761"/>
            <a:ext cx="6679287" cy="3942278"/>
          </a:xfrm>
          <a:prstGeom prst="roundRect">
            <a:avLst>
              <a:gd name="adj" fmla="val 2783"/>
            </a:avLst>
          </a:prstGeom>
          <a:solidFill>
            <a:srgbClr val="FFFFFF"/>
          </a:solidFill>
          <a:ln/>
        </p:spPr>
        <p:txBody>
          <a:bodyPr/>
          <a:lstStyle/>
          <a:p>
            <a:endParaRPr lang="en-EG"/>
          </a:p>
        </p:txBody>
      </p:sp>
      <p:sp>
        <p:nvSpPr>
          <p:cNvPr id="14" name="Shape 11"/>
          <p:cNvSpPr/>
          <p:nvPr/>
        </p:nvSpPr>
        <p:spPr>
          <a:xfrm>
            <a:off x="7394615" y="2638901"/>
            <a:ext cx="6679287" cy="91440"/>
          </a:xfrm>
          <a:prstGeom prst="roundRect">
            <a:avLst>
              <a:gd name="adj" fmla="val 26084"/>
            </a:avLst>
          </a:prstGeom>
          <a:solidFill>
            <a:srgbClr val="2D2E34"/>
          </a:solidFill>
          <a:ln/>
        </p:spPr>
        <p:txBody>
          <a:bodyPr/>
          <a:lstStyle/>
          <a:p>
            <a:endParaRPr lang="en-EG"/>
          </a:p>
        </p:txBody>
      </p:sp>
      <p:sp>
        <p:nvSpPr>
          <p:cNvPr id="15" name="Shape 12"/>
          <p:cNvSpPr/>
          <p:nvPr/>
        </p:nvSpPr>
        <p:spPr>
          <a:xfrm>
            <a:off x="10495717" y="2423279"/>
            <a:ext cx="476964" cy="476964"/>
          </a:xfrm>
          <a:prstGeom prst="roundRect">
            <a:avLst>
              <a:gd name="adj" fmla="val 191713"/>
            </a:avLst>
          </a:prstGeom>
          <a:solidFill>
            <a:srgbClr val="2D2E34"/>
          </a:solidFill>
          <a:ln/>
        </p:spPr>
        <p:txBody>
          <a:bodyPr/>
          <a:lstStyle/>
          <a:p>
            <a:endParaRPr lang="en-EG"/>
          </a:p>
        </p:txBody>
      </p:sp>
      <p:pic>
        <p:nvPicPr>
          <p:cNvPr id="16" name="Image 1" descr="preencoded.png"/>
          <p:cNvPicPr>
            <a:picLocks noChangeAspect="1"/>
          </p:cNvPicPr>
          <p:nvPr/>
        </p:nvPicPr>
        <p:blipFill>
          <a:blip r:embed="rId4"/>
          <a:stretch>
            <a:fillRect/>
          </a:stretch>
        </p:blipFill>
        <p:spPr>
          <a:xfrm>
            <a:off x="10638830" y="2542461"/>
            <a:ext cx="190738" cy="238482"/>
          </a:xfrm>
          <a:prstGeom prst="rect">
            <a:avLst/>
          </a:prstGeom>
        </p:spPr>
      </p:pic>
      <p:sp>
        <p:nvSpPr>
          <p:cNvPr id="17" name="Text 13"/>
          <p:cNvSpPr/>
          <p:nvPr/>
        </p:nvSpPr>
        <p:spPr>
          <a:xfrm>
            <a:off x="7576423" y="3059192"/>
            <a:ext cx="2525673" cy="225862"/>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Registry (e.g., Docker Hub)</a:t>
            </a:r>
            <a:endParaRPr lang="en-US" sz="1400" dirty="0"/>
          </a:p>
        </p:txBody>
      </p:sp>
      <p:sp>
        <p:nvSpPr>
          <p:cNvPr id="18" name="Text 14"/>
          <p:cNvSpPr/>
          <p:nvPr/>
        </p:nvSpPr>
        <p:spPr>
          <a:xfrm>
            <a:off x="7576423" y="3380423"/>
            <a:ext cx="6315670" cy="954405"/>
          </a:xfrm>
          <a:prstGeom prst="rect">
            <a:avLst/>
          </a:prstGeom>
          <a:noFill/>
          <a:ln/>
        </p:spPr>
        <p:txBody>
          <a:bodyPr wrap="square" lIns="0" tIns="0" rIns="0" bIns="0" rtlCol="0" anchor="t"/>
          <a:lstStyle/>
          <a:p>
            <a:pPr>
              <a:lnSpc>
                <a:spcPts val="1850"/>
              </a:lnSpc>
            </a:pPr>
            <a:r>
              <a:rPr lang="en-US" b="1" dirty="0">
                <a:solidFill>
                  <a:srgbClr val="3D3838"/>
                </a:solidFill>
                <a:latin typeface="Source Sans 3" pitchFamily="34" charset="0"/>
              </a:rPr>
              <a:t>Once you've built your perfect Docker image, where do you put it? A registry is a centralized repository for Docker images. Think of it like GitHub for your code, but for your Docker images. Docker Hub is the most popular public registry, allowing you to store, share, and pull images globally.</a:t>
            </a:r>
          </a:p>
        </p:txBody>
      </p:sp>
      <p:pic>
        <p:nvPicPr>
          <p:cNvPr id="1026" name="Picture 2" descr="docker - Official Image | Docker Hub">
            <a:extLst>
              <a:ext uri="{FF2B5EF4-FFF2-40B4-BE49-F238E27FC236}">
                <a16:creationId xmlns:a16="http://schemas.microsoft.com/office/drawing/2014/main" id="{A51001FE-456B-EA97-24ED-CEF059E67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290" y="4944547"/>
            <a:ext cx="141099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ainer Registry | Microsoft Azure Mono">
            <a:extLst>
              <a:ext uri="{FF2B5EF4-FFF2-40B4-BE49-F238E27FC236}">
                <a16:creationId xmlns:a16="http://schemas.microsoft.com/office/drawing/2014/main" id="{2B6FDAFE-09C0-CB95-38A4-A1953ABED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3901" y="4952565"/>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ontainer Registry API – Marketplace – Google Cloud console">
            <a:extLst>
              <a:ext uri="{FF2B5EF4-FFF2-40B4-BE49-F238E27FC236}">
                <a16:creationId xmlns:a16="http://schemas.microsoft.com/office/drawing/2014/main" id="{27683768-FC76-4C03-2002-0E93E11DA5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0091" y="4944547"/>
            <a:ext cx="126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CB3DC4A-6545-5931-B861-F9650C68B990}"/>
              </a:ext>
            </a:extLst>
          </p:cNvPr>
          <p:cNvSpPr txBox="1"/>
          <p:nvPr/>
        </p:nvSpPr>
        <p:spPr>
          <a:xfrm>
            <a:off x="9750091" y="6204547"/>
            <a:ext cx="1260000" cy="861774"/>
          </a:xfrm>
          <a:prstGeom prst="rect">
            <a:avLst/>
          </a:prstGeom>
          <a:noFill/>
        </p:spPr>
        <p:txBody>
          <a:bodyPr wrap="square" rtlCol="0">
            <a:spAutoFit/>
          </a:bodyPr>
          <a:lstStyle/>
          <a:p>
            <a:pPr algn="ctr"/>
            <a:r>
              <a:rPr lang="en-EG" sz="1600" b="1" dirty="0">
                <a:solidFill>
                  <a:schemeClr val="accent1"/>
                </a:solidFill>
              </a:rPr>
              <a:t>Google Container</a:t>
            </a:r>
          </a:p>
          <a:p>
            <a:pPr algn="ctr"/>
            <a:r>
              <a:rPr lang="en-EG" sz="1600" b="1" dirty="0">
                <a:solidFill>
                  <a:schemeClr val="accent1"/>
                </a:solidFill>
              </a:rPr>
              <a:t>Registry</a:t>
            </a:r>
          </a:p>
        </p:txBody>
      </p:sp>
      <p:sp>
        <p:nvSpPr>
          <p:cNvPr id="23" name="TextBox 22">
            <a:extLst>
              <a:ext uri="{FF2B5EF4-FFF2-40B4-BE49-F238E27FC236}">
                <a16:creationId xmlns:a16="http://schemas.microsoft.com/office/drawing/2014/main" id="{263BD797-B343-411A-B9C0-13B6AC8BA8EA}"/>
              </a:ext>
            </a:extLst>
          </p:cNvPr>
          <p:cNvSpPr txBox="1"/>
          <p:nvPr/>
        </p:nvSpPr>
        <p:spPr>
          <a:xfrm>
            <a:off x="11712850" y="6173152"/>
            <a:ext cx="1260000" cy="830997"/>
          </a:xfrm>
          <a:prstGeom prst="rect">
            <a:avLst/>
          </a:prstGeom>
          <a:noFill/>
        </p:spPr>
        <p:txBody>
          <a:bodyPr wrap="square" rtlCol="0">
            <a:spAutoFit/>
          </a:bodyPr>
          <a:lstStyle/>
          <a:p>
            <a:pPr algn="ctr"/>
            <a:r>
              <a:rPr lang="en-EG" sz="1600" b="1" dirty="0">
                <a:solidFill>
                  <a:schemeClr val="accent1"/>
                </a:solidFill>
              </a:rPr>
              <a:t>Azure Container</a:t>
            </a:r>
          </a:p>
          <a:p>
            <a:pPr algn="ctr"/>
            <a:r>
              <a:rPr lang="en-EG" sz="1600" b="1" dirty="0">
                <a:solidFill>
                  <a:schemeClr val="accent1"/>
                </a:solidFill>
              </a:rPr>
              <a:t>Registry</a:t>
            </a:r>
          </a:p>
        </p:txBody>
      </p:sp>
      <p:sp>
        <p:nvSpPr>
          <p:cNvPr id="24" name="TextBox 23">
            <a:extLst>
              <a:ext uri="{FF2B5EF4-FFF2-40B4-BE49-F238E27FC236}">
                <a16:creationId xmlns:a16="http://schemas.microsoft.com/office/drawing/2014/main" id="{15DB2B2D-F161-ECB4-F2F3-08BA5647267E}"/>
              </a:ext>
            </a:extLst>
          </p:cNvPr>
          <p:cNvSpPr txBox="1"/>
          <p:nvPr/>
        </p:nvSpPr>
        <p:spPr>
          <a:xfrm>
            <a:off x="7902874" y="6212565"/>
            <a:ext cx="1260000" cy="338554"/>
          </a:xfrm>
          <a:prstGeom prst="rect">
            <a:avLst/>
          </a:prstGeom>
          <a:noFill/>
        </p:spPr>
        <p:txBody>
          <a:bodyPr wrap="square" rtlCol="0">
            <a:spAutoFit/>
          </a:bodyPr>
          <a:lstStyle/>
          <a:p>
            <a:pPr algn="ctr"/>
            <a:r>
              <a:rPr lang="en-EG" sz="1600" b="1" dirty="0">
                <a:solidFill>
                  <a:schemeClr val="accent1"/>
                </a:solidFill>
              </a:rPr>
              <a:t>Docker Hub</a:t>
            </a:r>
          </a:p>
        </p:txBody>
      </p:sp>
      <p:sp>
        <p:nvSpPr>
          <p:cNvPr id="11" name="TextBox 10">
            <a:extLst>
              <a:ext uri="{FF2B5EF4-FFF2-40B4-BE49-F238E27FC236}">
                <a16:creationId xmlns:a16="http://schemas.microsoft.com/office/drawing/2014/main" id="{C8A16C7F-B819-CE07-EC96-A0866761CA62}"/>
              </a:ext>
            </a:extLst>
          </p:cNvPr>
          <p:cNvSpPr txBox="1"/>
          <p:nvPr/>
        </p:nvSpPr>
        <p:spPr>
          <a:xfrm>
            <a:off x="4850253" y="95849"/>
            <a:ext cx="2945037" cy="692497"/>
          </a:xfrm>
          <a:prstGeom prst="rect">
            <a:avLst/>
          </a:prstGeom>
          <a:noFill/>
        </p:spPr>
        <p:txBody>
          <a:bodyPr wrap="none" rtlCol="0">
            <a:spAutoFit/>
          </a:bodyPr>
          <a:lstStyle/>
          <a:p>
            <a:r>
              <a:rPr lang="en-US" sz="3900" b="1" u="sng" dirty="0" err="1">
                <a:solidFill>
                  <a:srgbClr val="2D2E34"/>
                </a:solidFill>
                <a:latin typeface="Montserrat Bold" pitchFamily="34" charset="0"/>
              </a:rPr>
              <a:t>Dockerfile</a:t>
            </a:r>
            <a:r>
              <a:rPr lang="en-US"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97C6C-9E39-9D87-E26A-D2CCD3422773}"/>
              </a:ext>
            </a:extLst>
          </p:cNvPr>
          <p:cNvSpPr txBox="1"/>
          <p:nvPr/>
        </p:nvSpPr>
        <p:spPr>
          <a:xfrm>
            <a:off x="2576844" y="566275"/>
            <a:ext cx="8489825" cy="646331"/>
          </a:xfrm>
          <a:prstGeom prst="rect">
            <a:avLst/>
          </a:prstGeom>
          <a:noFill/>
        </p:spPr>
        <p:txBody>
          <a:bodyPr wrap="none" rtlCol="0">
            <a:spAutoFit/>
          </a:bodyPr>
          <a:lstStyle/>
          <a:p>
            <a:r>
              <a:rPr lang="en-US" sz="3600" b="1" dirty="0">
                <a:solidFill>
                  <a:srgbClr val="000000"/>
                </a:solidFill>
                <a:latin typeface="Montserrat Bold" pitchFamily="34" charset="0"/>
              </a:rPr>
              <a:t>Docker Hub and Customize image</a:t>
            </a:r>
          </a:p>
        </p:txBody>
      </p:sp>
      <p:pic>
        <p:nvPicPr>
          <p:cNvPr id="4" name="Picture 3">
            <a:extLst>
              <a:ext uri="{FF2B5EF4-FFF2-40B4-BE49-F238E27FC236}">
                <a16:creationId xmlns:a16="http://schemas.microsoft.com/office/drawing/2014/main" id="{32957132-A09E-2696-033A-DDEABA4D0832}"/>
              </a:ext>
            </a:extLst>
          </p:cNvPr>
          <p:cNvPicPr>
            <a:picLocks noChangeAspect="1"/>
          </p:cNvPicPr>
          <p:nvPr/>
        </p:nvPicPr>
        <p:blipFill>
          <a:blip r:embed="rId2"/>
          <a:stretch>
            <a:fillRect/>
          </a:stretch>
        </p:blipFill>
        <p:spPr>
          <a:xfrm>
            <a:off x="7056489" y="1972442"/>
            <a:ext cx="5905500" cy="3419475"/>
          </a:xfrm>
          <a:prstGeom prst="rect">
            <a:avLst/>
          </a:prstGeom>
        </p:spPr>
      </p:pic>
      <p:sp>
        <p:nvSpPr>
          <p:cNvPr id="5" name="TextBox 4">
            <a:extLst>
              <a:ext uri="{FF2B5EF4-FFF2-40B4-BE49-F238E27FC236}">
                <a16:creationId xmlns:a16="http://schemas.microsoft.com/office/drawing/2014/main" id="{16D4F74C-2592-0408-FE23-6B1CB7AA58A3}"/>
              </a:ext>
            </a:extLst>
          </p:cNvPr>
          <p:cNvSpPr txBox="1"/>
          <p:nvPr/>
        </p:nvSpPr>
        <p:spPr>
          <a:xfrm>
            <a:off x="707903" y="1706809"/>
            <a:ext cx="4906297" cy="1692771"/>
          </a:xfrm>
          <a:prstGeom prst="rect">
            <a:avLst/>
          </a:prstGeom>
          <a:noFill/>
        </p:spPr>
        <p:txBody>
          <a:bodyPr wrap="square" rtlCol="0">
            <a:spAutoFit/>
          </a:bodyPr>
          <a:lstStyle/>
          <a:p>
            <a:r>
              <a:rPr lang="en-US" sz="2400" b="1" u="sng" dirty="0"/>
              <a:t>Docker Hub:</a:t>
            </a:r>
          </a:p>
          <a:p>
            <a:br>
              <a:rPr lang="en-US" sz="2000" dirty="0"/>
            </a:br>
            <a:r>
              <a:rPr lang="en-US" sz="2000" dirty="0"/>
              <a:t>simplifies development with a powerful container registry for storing, managing, and sharing Docker images.</a:t>
            </a:r>
            <a:endParaRPr lang="en-US" dirty="0"/>
          </a:p>
        </p:txBody>
      </p:sp>
      <p:sp>
        <p:nvSpPr>
          <p:cNvPr id="6" name="TextBox 5">
            <a:extLst>
              <a:ext uri="{FF2B5EF4-FFF2-40B4-BE49-F238E27FC236}">
                <a16:creationId xmlns:a16="http://schemas.microsoft.com/office/drawing/2014/main" id="{54973EA4-C7A2-AED8-D2A1-7D2BAC4931EA}"/>
              </a:ext>
            </a:extLst>
          </p:cNvPr>
          <p:cNvSpPr txBox="1"/>
          <p:nvPr/>
        </p:nvSpPr>
        <p:spPr>
          <a:xfrm>
            <a:off x="731274" y="3494742"/>
            <a:ext cx="1845570" cy="369332"/>
          </a:xfrm>
          <a:prstGeom prst="rect">
            <a:avLst/>
          </a:prstGeom>
          <a:noFill/>
        </p:spPr>
        <p:txBody>
          <a:bodyPr wrap="none" rtlCol="0">
            <a:spAutoFit/>
          </a:bodyPr>
          <a:lstStyle/>
          <a:p>
            <a:r>
              <a:rPr lang="en-US" b="1" dirty="0"/>
              <a:t>Public Repository</a:t>
            </a:r>
            <a:endParaRPr lang="en-US" dirty="0"/>
          </a:p>
        </p:txBody>
      </p:sp>
      <p:sp>
        <p:nvSpPr>
          <p:cNvPr id="7" name="TextBox 6">
            <a:extLst>
              <a:ext uri="{FF2B5EF4-FFF2-40B4-BE49-F238E27FC236}">
                <a16:creationId xmlns:a16="http://schemas.microsoft.com/office/drawing/2014/main" id="{1A0518DE-D6D8-E6AC-D106-A0811A85C3DD}"/>
              </a:ext>
            </a:extLst>
          </p:cNvPr>
          <p:cNvSpPr txBox="1"/>
          <p:nvPr/>
        </p:nvSpPr>
        <p:spPr>
          <a:xfrm>
            <a:off x="731274" y="4748981"/>
            <a:ext cx="1938223" cy="369332"/>
          </a:xfrm>
          <a:prstGeom prst="rect">
            <a:avLst/>
          </a:prstGeom>
          <a:noFill/>
        </p:spPr>
        <p:txBody>
          <a:bodyPr wrap="none" rtlCol="0">
            <a:spAutoFit/>
          </a:bodyPr>
          <a:lstStyle/>
          <a:p>
            <a:r>
              <a:rPr lang="en-US" b="1" dirty="0"/>
              <a:t>Private Repository</a:t>
            </a:r>
            <a:endParaRPr lang="en-US" dirty="0"/>
          </a:p>
        </p:txBody>
      </p:sp>
      <p:sp>
        <p:nvSpPr>
          <p:cNvPr id="8" name="TextBox 7">
            <a:extLst>
              <a:ext uri="{FF2B5EF4-FFF2-40B4-BE49-F238E27FC236}">
                <a16:creationId xmlns:a16="http://schemas.microsoft.com/office/drawing/2014/main" id="{06D75F2B-671D-610C-EE11-E13EC4D7EADC}"/>
              </a:ext>
            </a:extLst>
          </p:cNvPr>
          <p:cNvSpPr txBox="1"/>
          <p:nvPr/>
        </p:nvSpPr>
        <p:spPr>
          <a:xfrm>
            <a:off x="865981" y="3973760"/>
            <a:ext cx="5808000" cy="400110"/>
          </a:xfrm>
          <a:prstGeom prst="rect">
            <a:avLst/>
          </a:prstGeom>
          <a:noFill/>
        </p:spPr>
        <p:txBody>
          <a:bodyPr wrap="none" rtlCol="0">
            <a:spAutoFit/>
          </a:bodyPr>
          <a:lstStyle/>
          <a:p>
            <a:r>
              <a:rPr lang="en-US" sz="2000" dirty="0"/>
              <a:t>Anyone can see and pull the image without logging in.</a:t>
            </a:r>
          </a:p>
        </p:txBody>
      </p:sp>
      <p:sp>
        <p:nvSpPr>
          <p:cNvPr id="9" name="TextBox 8">
            <a:extLst>
              <a:ext uri="{FF2B5EF4-FFF2-40B4-BE49-F238E27FC236}">
                <a16:creationId xmlns:a16="http://schemas.microsoft.com/office/drawing/2014/main" id="{9B5CE01E-1ECC-03CA-52C8-37419E8D355A}"/>
              </a:ext>
            </a:extLst>
          </p:cNvPr>
          <p:cNvSpPr txBox="1"/>
          <p:nvPr/>
        </p:nvSpPr>
        <p:spPr>
          <a:xfrm>
            <a:off x="865981" y="5338292"/>
            <a:ext cx="5171025" cy="707886"/>
          </a:xfrm>
          <a:prstGeom prst="rect">
            <a:avLst/>
          </a:prstGeom>
          <a:noFill/>
        </p:spPr>
        <p:txBody>
          <a:bodyPr wrap="square" rtlCol="0">
            <a:spAutoFit/>
          </a:bodyPr>
          <a:lstStyle/>
          <a:p>
            <a:r>
              <a:rPr lang="en-US" sz="2000" dirty="0"/>
              <a:t>Only authenticated users with permission can see and pull the image.</a:t>
            </a:r>
          </a:p>
        </p:txBody>
      </p:sp>
      <p:pic>
        <p:nvPicPr>
          <p:cNvPr id="11" name="Picture 10">
            <a:extLst>
              <a:ext uri="{FF2B5EF4-FFF2-40B4-BE49-F238E27FC236}">
                <a16:creationId xmlns:a16="http://schemas.microsoft.com/office/drawing/2014/main" id="{AAC68DB7-9A4B-EDE9-5EF8-7E797D32FB4F}"/>
              </a:ext>
            </a:extLst>
          </p:cNvPr>
          <p:cNvPicPr>
            <a:picLocks noChangeAspect="1"/>
          </p:cNvPicPr>
          <p:nvPr/>
        </p:nvPicPr>
        <p:blipFill>
          <a:blip r:embed="rId3"/>
          <a:stretch>
            <a:fillRect/>
          </a:stretch>
        </p:blipFill>
        <p:spPr>
          <a:xfrm>
            <a:off x="10325100" y="7066781"/>
            <a:ext cx="4305300" cy="1057275"/>
          </a:xfrm>
          <a:prstGeom prst="rect">
            <a:avLst/>
          </a:prstGeom>
        </p:spPr>
      </p:pic>
      <p:sp>
        <p:nvSpPr>
          <p:cNvPr id="12" name="TextBox 11">
            <a:extLst>
              <a:ext uri="{FF2B5EF4-FFF2-40B4-BE49-F238E27FC236}">
                <a16:creationId xmlns:a16="http://schemas.microsoft.com/office/drawing/2014/main" id="{7E6A15D4-094B-6580-6C73-6684A8D87017}"/>
              </a:ext>
            </a:extLst>
          </p:cNvPr>
          <p:cNvSpPr txBox="1"/>
          <p:nvPr/>
        </p:nvSpPr>
        <p:spPr>
          <a:xfrm>
            <a:off x="707903" y="6329378"/>
            <a:ext cx="6113853" cy="461665"/>
          </a:xfrm>
          <a:prstGeom prst="rect">
            <a:avLst/>
          </a:prstGeom>
          <a:noFill/>
        </p:spPr>
        <p:txBody>
          <a:bodyPr wrap="none" rtlCol="0">
            <a:spAutoFit/>
          </a:bodyPr>
          <a:lstStyle/>
          <a:p>
            <a:r>
              <a:rPr lang="en-US" sz="2400" b="1" u="sng" dirty="0"/>
              <a:t>Create customize image from docker container</a:t>
            </a:r>
          </a:p>
        </p:txBody>
      </p:sp>
      <p:sp>
        <p:nvSpPr>
          <p:cNvPr id="13" name="TextBox 12">
            <a:extLst>
              <a:ext uri="{FF2B5EF4-FFF2-40B4-BE49-F238E27FC236}">
                <a16:creationId xmlns:a16="http://schemas.microsoft.com/office/drawing/2014/main" id="{43E5F401-1343-AC95-A824-86618EE1162D}"/>
              </a:ext>
            </a:extLst>
          </p:cNvPr>
          <p:cNvSpPr txBox="1"/>
          <p:nvPr/>
        </p:nvSpPr>
        <p:spPr>
          <a:xfrm>
            <a:off x="1032386" y="6919580"/>
            <a:ext cx="3978461" cy="369332"/>
          </a:xfrm>
          <a:prstGeom prst="rect">
            <a:avLst/>
          </a:prstGeom>
          <a:noFill/>
        </p:spPr>
        <p:txBody>
          <a:bodyPr wrap="none" rtlCol="0">
            <a:spAutoFit/>
          </a:bodyPr>
          <a:lstStyle/>
          <a:p>
            <a:r>
              <a:rPr lang="en-US" i="1" dirty="0"/>
              <a:t>docker commit </a:t>
            </a:r>
            <a:r>
              <a:rPr lang="en-US" i="1" dirty="0" err="1"/>
              <a:t>container_id</a:t>
            </a:r>
            <a:r>
              <a:rPr lang="en-US" i="1" dirty="0"/>
              <a:t> </a:t>
            </a:r>
            <a:r>
              <a:rPr lang="en-US" i="1" dirty="0" err="1"/>
              <a:t>imagename</a:t>
            </a:r>
            <a:endParaRPr lang="en-US" i="1" dirty="0"/>
          </a:p>
        </p:txBody>
      </p:sp>
    </p:spTree>
    <p:extLst>
      <p:ext uri="{BB962C8B-B14F-4D97-AF65-F5344CB8AC3E}">
        <p14:creationId xmlns:p14="http://schemas.microsoft.com/office/powerpoint/2010/main" val="386863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D4DB553-719D-CD7D-55CE-E469B044105B}"/>
              </a:ext>
            </a:extLst>
          </p:cNvPr>
          <p:cNvSpPr/>
          <p:nvPr/>
        </p:nvSpPr>
        <p:spPr>
          <a:xfrm>
            <a:off x="2975675" y="848752"/>
            <a:ext cx="2983264" cy="685580"/>
          </a:xfrm>
          <a:prstGeom prst="rect">
            <a:avLst/>
          </a:prstGeom>
          <a:noFill/>
          <a:ln/>
        </p:spPr>
        <p:txBody>
          <a:bodyPr wrap="none" lIns="0" tIns="0" rIns="0" bIns="0" rtlCol="0" anchor="t"/>
          <a:lstStyle/>
          <a:p>
            <a:pPr marL="0" indent="0" algn="ctr">
              <a:lnSpc>
                <a:spcPts val="2750"/>
              </a:lnSpc>
              <a:buNone/>
            </a:pPr>
            <a:r>
              <a:rPr lang="en-US" sz="3600" b="1" dirty="0">
                <a:solidFill>
                  <a:srgbClr val="000000"/>
                </a:solidFill>
                <a:latin typeface="Montserrat Bold" pitchFamily="34" charset="0"/>
                <a:ea typeface="Montserrat Bold" pitchFamily="34" charset="-122"/>
                <a:cs typeface="Montserrat Bold" pitchFamily="34" charset="-120"/>
              </a:rPr>
              <a:t>Docker Storage</a:t>
            </a:r>
            <a:endParaRPr lang="en-US" sz="3600" dirty="0"/>
          </a:p>
        </p:txBody>
      </p:sp>
      <p:sp>
        <p:nvSpPr>
          <p:cNvPr id="6" name="Rectangle 3">
            <a:extLst>
              <a:ext uri="{FF2B5EF4-FFF2-40B4-BE49-F238E27FC236}">
                <a16:creationId xmlns:a16="http://schemas.microsoft.com/office/drawing/2014/main" id="{AE0EAE86-C5EA-D7F3-D182-09C6A0FEC818}"/>
              </a:ext>
            </a:extLst>
          </p:cNvPr>
          <p:cNvSpPr>
            <a:spLocks noChangeArrowheads="1"/>
          </p:cNvSpPr>
          <p:nvPr/>
        </p:nvSpPr>
        <p:spPr bwMode="auto">
          <a:xfrm>
            <a:off x="1162373" y="1758761"/>
            <a:ext cx="1032187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2400" dirty="0">
                <a:latin typeface="Arial" panose="020B0604020202020204" pitchFamily="34" charset="0"/>
              </a:rPr>
              <a:t> Containers are </a:t>
            </a:r>
            <a:r>
              <a:rPr lang="en-US" altLang="en-US" sz="2400" b="1" dirty="0">
                <a:latin typeface="Arial" panose="020B0604020202020204" pitchFamily="34" charset="0"/>
              </a:rPr>
              <a:t>ephemeral</a:t>
            </a:r>
            <a:r>
              <a:rPr lang="en-US" altLang="en-US" sz="2400" dirty="0">
                <a:latin typeface="Arial" panose="020B0604020202020204" pitchFamily="34" charset="0"/>
              </a:rPr>
              <a:t> — their data disappears when removed.</a:t>
            </a:r>
          </a:p>
          <a:p>
            <a:pPr lvl="0" eaLnBrk="0" fontAlgn="base" hangingPunct="0">
              <a:spcBef>
                <a:spcPct val="0"/>
              </a:spcBef>
              <a:spcAft>
                <a:spcPct val="0"/>
              </a:spcAft>
              <a:buFontTx/>
              <a:buChar char="•"/>
            </a:pPr>
            <a:r>
              <a:rPr lang="en-US" altLang="en-US" sz="2400" b="1" dirty="0">
                <a:latin typeface="Arial" panose="020B0604020202020204" pitchFamily="34" charset="0"/>
              </a:rPr>
              <a:t> Volumes</a:t>
            </a:r>
            <a:r>
              <a:rPr lang="en-US" altLang="en-US" sz="2400" dirty="0">
                <a:latin typeface="Arial" panose="020B0604020202020204" pitchFamily="34" charset="0"/>
              </a:rPr>
              <a:t> solve this by providing </a:t>
            </a:r>
            <a:r>
              <a:rPr lang="en-US" altLang="en-US" sz="2400" b="1" dirty="0">
                <a:latin typeface="Arial" panose="020B0604020202020204" pitchFamily="34" charset="0"/>
              </a:rPr>
              <a:t>persistent, Docker-managed storage.</a:t>
            </a:r>
          </a:p>
          <a:p>
            <a:pPr lvl="0" eaLnBrk="0" fontAlgn="base" hangingPunct="0">
              <a:spcBef>
                <a:spcPct val="0"/>
              </a:spcBef>
              <a:spcAft>
                <a:spcPct val="0"/>
              </a:spcAft>
              <a:buFontTx/>
              <a:buChar char="•"/>
            </a:pPr>
            <a:r>
              <a:rPr lang="en-US" sz="2400" dirty="0"/>
              <a:t> Allow </a:t>
            </a:r>
            <a:r>
              <a:rPr lang="en-US" sz="2400" b="1" dirty="0"/>
              <a:t>data sharing</a:t>
            </a:r>
            <a:r>
              <a:rPr lang="en-US" sz="2400" dirty="0"/>
              <a:t> between containers and </a:t>
            </a:r>
            <a:r>
              <a:rPr lang="en-US" sz="2400" b="1" dirty="0"/>
              <a:t>safe persistence</a:t>
            </a:r>
            <a:r>
              <a:rPr lang="en-US" sz="2400" dirty="0"/>
              <a:t> after restarts.</a:t>
            </a:r>
            <a:endParaRPr lang="en-US" altLang="en-US" sz="2400" dirty="0">
              <a:latin typeface="Arial" panose="020B0604020202020204" pitchFamily="34" charset="0"/>
            </a:endParaRPr>
          </a:p>
        </p:txBody>
      </p:sp>
      <p:pic>
        <p:nvPicPr>
          <p:cNvPr id="11" name="Picture 10">
            <a:extLst>
              <a:ext uri="{FF2B5EF4-FFF2-40B4-BE49-F238E27FC236}">
                <a16:creationId xmlns:a16="http://schemas.microsoft.com/office/drawing/2014/main" id="{D65BC52A-5DC6-24FA-F28E-24B574C9B80F}"/>
              </a:ext>
            </a:extLst>
          </p:cNvPr>
          <p:cNvPicPr>
            <a:picLocks noChangeAspect="1"/>
          </p:cNvPicPr>
          <p:nvPr/>
        </p:nvPicPr>
        <p:blipFill>
          <a:blip r:embed="rId2"/>
          <a:stretch>
            <a:fillRect/>
          </a:stretch>
        </p:blipFill>
        <p:spPr>
          <a:xfrm>
            <a:off x="1393274" y="3551695"/>
            <a:ext cx="10489164" cy="3500034"/>
          </a:xfrm>
          <a:prstGeom prst="rect">
            <a:avLst/>
          </a:prstGeom>
        </p:spPr>
      </p:pic>
      <p:pic>
        <p:nvPicPr>
          <p:cNvPr id="4" name="Picture 3">
            <a:extLst>
              <a:ext uri="{FF2B5EF4-FFF2-40B4-BE49-F238E27FC236}">
                <a16:creationId xmlns:a16="http://schemas.microsoft.com/office/drawing/2014/main" id="{E7A5E9CE-FB79-B367-873E-DC39ACD41652}"/>
              </a:ext>
            </a:extLst>
          </p:cNvPr>
          <p:cNvPicPr>
            <a:picLocks noChangeAspect="1"/>
          </p:cNvPicPr>
          <p:nvPr/>
        </p:nvPicPr>
        <p:blipFill>
          <a:blip r:embed="rId3"/>
          <a:stretch>
            <a:fillRect/>
          </a:stretch>
        </p:blipFill>
        <p:spPr>
          <a:xfrm>
            <a:off x="10325100" y="7172325"/>
            <a:ext cx="4305300" cy="1057275"/>
          </a:xfrm>
          <a:prstGeom prst="rect">
            <a:avLst/>
          </a:prstGeom>
        </p:spPr>
      </p:pic>
    </p:spTree>
    <p:extLst>
      <p:ext uri="{BB962C8B-B14F-4D97-AF65-F5344CB8AC3E}">
        <p14:creationId xmlns:p14="http://schemas.microsoft.com/office/powerpoint/2010/main" val="3482444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AAFA68-1024-C0F2-F115-30445AF761E4}"/>
              </a:ext>
            </a:extLst>
          </p:cNvPr>
          <p:cNvSpPr txBox="1"/>
          <p:nvPr/>
        </p:nvSpPr>
        <p:spPr>
          <a:xfrm>
            <a:off x="914400" y="511811"/>
            <a:ext cx="8219768" cy="481863"/>
          </a:xfrm>
          <a:prstGeom prst="rect">
            <a:avLst/>
          </a:prstGeom>
          <a:noFill/>
        </p:spPr>
        <p:txBody>
          <a:bodyPr wrap="square">
            <a:spAutoFit/>
          </a:bodyPr>
          <a:lstStyle/>
          <a:p>
            <a:pPr marL="0" indent="0" algn="ctr">
              <a:lnSpc>
                <a:spcPts val="2750"/>
              </a:lnSpc>
              <a:buNone/>
            </a:pPr>
            <a:r>
              <a:rPr lang="en-US" sz="3600" b="1" dirty="0">
                <a:solidFill>
                  <a:srgbClr val="000000"/>
                </a:solidFill>
                <a:latin typeface="Montserrat Bold" pitchFamily="34" charset="0"/>
                <a:ea typeface="Montserrat Bold" pitchFamily="34" charset="-122"/>
                <a:cs typeface="Montserrat Bold" pitchFamily="34" charset="-120"/>
              </a:rPr>
              <a:t>Docker Networks</a:t>
            </a:r>
            <a:endParaRPr lang="en-US" sz="3600" dirty="0"/>
          </a:p>
        </p:txBody>
      </p:sp>
      <p:pic>
        <p:nvPicPr>
          <p:cNvPr id="5" name="Picture 4">
            <a:extLst>
              <a:ext uri="{FF2B5EF4-FFF2-40B4-BE49-F238E27FC236}">
                <a16:creationId xmlns:a16="http://schemas.microsoft.com/office/drawing/2014/main" id="{7344435D-413A-FF7B-3B70-8F5514D4B62F}"/>
              </a:ext>
            </a:extLst>
          </p:cNvPr>
          <p:cNvPicPr>
            <a:picLocks noChangeAspect="1"/>
          </p:cNvPicPr>
          <p:nvPr/>
        </p:nvPicPr>
        <p:blipFill>
          <a:blip r:embed="rId2"/>
          <a:stretch>
            <a:fillRect/>
          </a:stretch>
        </p:blipFill>
        <p:spPr>
          <a:xfrm>
            <a:off x="10325100" y="7172325"/>
            <a:ext cx="4305300" cy="1057275"/>
          </a:xfrm>
          <a:prstGeom prst="rect">
            <a:avLst/>
          </a:prstGeom>
        </p:spPr>
      </p:pic>
      <p:sp>
        <p:nvSpPr>
          <p:cNvPr id="11" name="TextBox 10">
            <a:extLst>
              <a:ext uri="{FF2B5EF4-FFF2-40B4-BE49-F238E27FC236}">
                <a16:creationId xmlns:a16="http://schemas.microsoft.com/office/drawing/2014/main" id="{A7496829-28E0-7D83-CF4D-64530D613965}"/>
              </a:ext>
            </a:extLst>
          </p:cNvPr>
          <p:cNvSpPr txBox="1"/>
          <p:nvPr/>
        </p:nvSpPr>
        <p:spPr>
          <a:xfrm>
            <a:off x="648937" y="1858913"/>
            <a:ext cx="2467890" cy="4339650"/>
          </a:xfrm>
          <a:prstGeom prst="rect">
            <a:avLst/>
          </a:prstGeom>
          <a:noFill/>
        </p:spPr>
        <p:txBody>
          <a:bodyPr wrap="square" rtlCol="0">
            <a:spAutoFit/>
          </a:bodyPr>
          <a:lstStyle/>
          <a:p>
            <a:r>
              <a:rPr lang="en-US" sz="2800" b="1" u="sng" dirty="0"/>
              <a:t>Host Network</a:t>
            </a:r>
            <a:r>
              <a:rPr lang="en-US" sz="2400" b="1" u="sng" dirty="0"/>
              <a:t>:</a:t>
            </a:r>
            <a:br>
              <a:rPr lang="en-US" sz="2400" b="1" dirty="0"/>
            </a:br>
            <a:r>
              <a:rPr lang="en-US" sz="3200" b="1" dirty="0"/>
              <a:t>. </a:t>
            </a:r>
            <a:r>
              <a:rPr lang="en-US" sz="2400" dirty="0"/>
              <a:t>shares host network stack</a:t>
            </a:r>
          </a:p>
          <a:p>
            <a:r>
              <a:rPr lang="en-US" sz="3200" b="1" dirty="0"/>
              <a:t>.</a:t>
            </a:r>
            <a:r>
              <a:rPr lang="en-US" sz="2400" dirty="0"/>
              <a:t> Uses host IP directly</a:t>
            </a:r>
          </a:p>
          <a:p>
            <a:r>
              <a:rPr lang="en-US" sz="3200" b="1" dirty="0"/>
              <a:t>.</a:t>
            </a:r>
            <a:r>
              <a:rPr lang="en-US" sz="2400" dirty="0"/>
              <a:t> Fast, no NAT; lower latency</a:t>
            </a:r>
          </a:p>
          <a:p>
            <a:r>
              <a:rPr lang="en-US" sz="3200" b="1" dirty="0"/>
              <a:t>.</a:t>
            </a:r>
            <a:r>
              <a:rPr lang="en-US" sz="2400" dirty="0"/>
              <a:t> </a:t>
            </a:r>
            <a:r>
              <a:rPr lang="fr-FR" sz="2400" dirty="0"/>
              <a:t>No isolation; possible port conflicts </a:t>
            </a:r>
            <a:endParaRPr lang="en-US" sz="2400" dirty="0"/>
          </a:p>
        </p:txBody>
      </p:sp>
      <p:pic>
        <p:nvPicPr>
          <p:cNvPr id="13" name="Picture 12">
            <a:extLst>
              <a:ext uri="{FF2B5EF4-FFF2-40B4-BE49-F238E27FC236}">
                <a16:creationId xmlns:a16="http://schemas.microsoft.com/office/drawing/2014/main" id="{A2A60595-11E2-03BF-CE9E-C1D8F25D0AE7}"/>
              </a:ext>
            </a:extLst>
          </p:cNvPr>
          <p:cNvPicPr>
            <a:picLocks noChangeAspect="1"/>
          </p:cNvPicPr>
          <p:nvPr/>
        </p:nvPicPr>
        <p:blipFill>
          <a:blip r:embed="rId3"/>
          <a:stretch>
            <a:fillRect/>
          </a:stretch>
        </p:blipFill>
        <p:spPr>
          <a:xfrm>
            <a:off x="3116827" y="1599192"/>
            <a:ext cx="10127225" cy="6510949"/>
          </a:xfrm>
          <a:prstGeom prst="rect">
            <a:avLst/>
          </a:prstGeom>
        </p:spPr>
      </p:pic>
    </p:spTree>
    <p:extLst>
      <p:ext uri="{BB962C8B-B14F-4D97-AF65-F5344CB8AC3E}">
        <p14:creationId xmlns:p14="http://schemas.microsoft.com/office/powerpoint/2010/main" val="128718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85C1BD-3BBF-0CF4-A1B2-16D29EC138C6}"/>
              </a:ext>
            </a:extLst>
          </p:cNvPr>
          <p:cNvSpPr txBox="1"/>
          <p:nvPr/>
        </p:nvSpPr>
        <p:spPr>
          <a:xfrm>
            <a:off x="619432" y="2130830"/>
            <a:ext cx="2998839" cy="3477875"/>
          </a:xfrm>
          <a:prstGeom prst="rect">
            <a:avLst/>
          </a:prstGeom>
          <a:noFill/>
        </p:spPr>
        <p:txBody>
          <a:bodyPr wrap="square">
            <a:spAutoFit/>
          </a:bodyPr>
          <a:lstStyle/>
          <a:p>
            <a:r>
              <a:rPr lang="en-US" sz="2800" b="1" u="sng" dirty="0"/>
              <a:t>Bridge Network</a:t>
            </a:r>
            <a:r>
              <a:rPr lang="en-US" sz="2400" b="1" u="sng" dirty="0"/>
              <a:t>:</a:t>
            </a:r>
            <a:br>
              <a:rPr lang="en-US" sz="2400" b="1" u="sng" dirty="0"/>
            </a:br>
            <a:r>
              <a:rPr lang="en-US" sz="3200" b="1" dirty="0"/>
              <a:t>. </a:t>
            </a:r>
            <a:r>
              <a:rPr lang="en-US" sz="2400" dirty="0"/>
              <a:t>Each container gets its own virtual ethernet interface</a:t>
            </a:r>
            <a:br>
              <a:rPr lang="en-US" sz="2400" b="1" dirty="0"/>
            </a:br>
            <a:r>
              <a:rPr lang="en-US" sz="3200" b="1" dirty="0"/>
              <a:t>.</a:t>
            </a:r>
            <a:r>
              <a:rPr lang="en-US" sz="2400" b="1" dirty="0"/>
              <a:t> </a:t>
            </a:r>
            <a:r>
              <a:rPr lang="en-US" sz="2400" dirty="0"/>
              <a:t>High — containers isolated from host</a:t>
            </a:r>
          </a:p>
          <a:p>
            <a:r>
              <a:rPr lang="en-US" sz="3200" b="1" dirty="0"/>
              <a:t>.</a:t>
            </a:r>
            <a:r>
              <a:rPr lang="en-US" sz="2400" b="1" dirty="0"/>
              <a:t> </a:t>
            </a:r>
            <a:r>
              <a:rPr lang="en-US" sz="2400" dirty="0"/>
              <a:t>Requires `-p` to expose ports</a:t>
            </a:r>
          </a:p>
        </p:txBody>
      </p:sp>
      <p:sp>
        <p:nvSpPr>
          <p:cNvPr id="5" name="TextBox 4">
            <a:extLst>
              <a:ext uri="{FF2B5EF4-FFF2-40B4-BE49-F238E27FC236}">
                <a16:creationId xmlns:a16="http://schemas.microsoft.com/office/drawing/2014/main" id="{25EF1D7F-842C-CE3E-06F9-251590319B3B}"/>
              </a:ext>
            </a:extLst>
          </p:cNvPr>
          <p:cNvSpPr txBox="1"/>
          <p:nvPr/>
        </p:nvSpPr>
        <p:spPr>
          <a:xfrm>
            <a:off x="1976284" y="472483"/>
            <a:ext cx="7315200" cy="475708"/>
          </a:xfrm>
          <a:prstGeom prst="rect">
            <a:avLst/>
          </a:prstGeom>
          <a:noFill/>
        </p:spPr>
        <p:txBody>
          <a:bodyPr wrap="square">
            <a:spAutoFit/>
          </a:bodyPr>
          <a:lstStyle/>
          <a:p>
            <a:pPr algn="ctr">
              <a:lnSpc>
                <a:spcPts val="2750"/>
              </a:lnSpc>
            </a:pPr>
            <a:r>
              <a:rPr lang="en-US" sz="3600" b="1" dirty="0">
                <a:solidFill>
                  <a:srgbClr val="000000"/>
                </a:solidFill>
                <a:latin typeface="Montserrat Bold" pitchFamily="34" charset="0"/>
              </a:rPr>
              <a:t>Docker Networks</a:t>
            </a:r>
          </a:p>
        </p:txBody>
      </p:sp>
      <p:pic>
        <p:nvPicPr>
          <p:cNvPr id="9" name="Picture 8">
            <a:extLst>
              <a:ext uri="{FF2B5EF4-FFF2-40B4-BE49-F238E27FC236}">
                <a16:creationId xmlns:a16="http://schemas.microsoft.com/office/drawing/2014/main" id="{1A24BE8D-341C-81E3-8EF3-D7FEA1635EF6}"/>
              </a:ext>
            </a:extLst>
          </p:cNvPr>
          <p:cNvPicPr>
            <a:picLocks noChangeAspect="1"/>
          </p:cNvPicPr>
          <p:nvPr/>
        </p:nvPicPr>
        <p:blipFill>
          <a:blip r:embed="rId2"/>
          <a:stretch>
            <a:fillRect/>
          </a:stretch>
        </p:blipFill>
        <p:spPr>
          <a:xfrm>
            <a:off x="4454013" y="1292320"/>
            <a:ext cx="10058682" cy="6889297"/>
          </a:xfrm>
          <a:prstGeom prst="rect">
            <a:avLst/>
          </a:prstGeom>
        </p:spPr>
      </p:pic>
    </p:spTree>
    <p:extLst>
      <p:ext uri="{BB962C8B-B14F-4D97-AF65-F5344CB8AC3E}">
        <p14:creationId xmlns:p14="http://schemas.microsoft.com/office/powerpoint/2010/main" val="163021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410578-1DEE-61C4-A4AD-6608334F0BEF}"/>
              </a:ext>
            </a:extLst>
          </p:cNvPr>
          <p:cNvSpPr txBox="1"/>
          <p:nvPr/>
        </p:nvSpPr>
        <p:spPr>
          <a:xfrm>
            <a:off x="1051751" y="432210"/>
            <a:ext cx="12365886" cy="728405"/>
          </a:xfrm>
          <a:prstGeom prst="rect">
            <a:avLst/>
          </a:prstGeom>
          <a:noFill/>
        </p:spPr>
        <p:txBody>
          <a:bodyPr wrap="none" rtlCol="0">
            <a:spAutoFit/>
          </a:bodyPr>
          <a:lstStyle/>
          <a:p>
            <a:pPr algn="ctr">
              <a:lnSpc>
                <a:spcPts val="2750"/>
              </a:lnSpc>
            </a:pPr>
            <a:r>
              <a:rPr lang="en-US" sz="3600" b="1" dirty="0">
                <a:solidFill>
                  <a:srgbClr val="000000"/>
                </a:solidFill>
                <a:latin typeface="Montserrat Bold" pitchFamily="34" charset="0"/>
              </a:rPr>
              <a:t>Docker Container Maintenance &amp; Troubleshooting</a:t>
            </a:r>
          </a:p>
          <a:p>
            <a:endParaRPr lang="en-US" dirty="0"/>
          </a:p>
        </p:txBody>
      </p:sp>
      <p:sp>
        <p:nvSpPr>
          <p:cNvPr id="3" name="TextBox 2">
            <a:extLst>
              <a:ext uri="{FF2B5EF4-FFF2-40B4-BE49-F238E27FC236}">
                <a16:creationId xmlns:a16="http://schemas.microsoft.com/office/drawing/2014/main" id="{994BFD95-AD1E-61C0-A4E3-7300DCA9BD1B}"/>
              </a:ext>
            </a:extLst>
          </p:cNvPr>
          <p:cNvSpPr txBox="1"/>
          <p:nvPr/>
        </p:nvSpPr>
        <p:spPr>
          <a:xfrm>
            <a:off x="1212763" y="931194"/>
            <a:ext cx="5388077" cy="2062103"/>
          </a:xfrm>
          <a:prstGeom prst="rect">
            <a:avLst/>
          </a:prstGeom>
          <a:noFill/>
        </p:spPr>
        <p:txBody>
          <a:bodyPr wrap="square" rtlCol="0">
            <a:spAutoFit/>
          </a:bodyPr>
          <a:lstStyle/>
          <a:p>
            <a:r>
              <a:rPr lang="en-US" sz="2200" dirty="0"/>
              <a:t>Once your container is running, we need tools to:</a:t>
            </a:r>
          </a:p>
          <a:p>
            <a:r>
              <a:rPr lang="en-US" sz="2200" dirty="0"/>
              <a:t>-  Monitor its health and activity</a:t>
            </a:r>
          </a:p>
          <a:p>
            <a:r>
              <a:rPr lang="en-US" sz="2200" dirty="0"/>
              <a:t>-  Diagnose errors and performance issues</a:t>
            </a:r>
          </a:p>
          <a:p>
            <a:r>
              <a:rPr lang="en-US" sz="2200" dirty="0"/>
              <a:t>-  Inspect configuration and metadata</a:t>
            </a:r>
          </a:p>
          <a:p>
            <a:endParaRPr lang="en-US" dirty="0"/>
          </a:p>
        </p:txBody>
      </p:sp>
      <p:graphicFrame>
        <p:nvGraphicFramePr>
          <p:cNvPr id="4" name="Table 3">
            <a:extLst>
              <a:ext uri="{FF2B5EF4-FFF2-40B4-BE49-F238E27FC236}">
                <a16:creationId xmlns:a16="http://schemas.microsoft.com/office/drawing/2014/main" id="{8273B403-7ADB-E34F-C96E-E72E2FF8432E}"/>
              </a:ext>
            </a:extLst>
          </p:cNvPr>
          <p:cNvGraphicFramePr>
            <a:graphicFrameLocks noGrp="1"/>
          </p:cNvGraphicFramePr>
          <p:nvPr>
            <p:extLst>
              <p:ext uri="{D42A27DB-BD31-4B8C-83A1-F6EECF244321}">
                <p14:modId xmlns:p14="http://schemas.microsoft.com/office/powerpoint/2010/main" val="1929558348"/>
              </p:ext>
            </p:extLst>
          </p:nvPr>
        </p:nvGraphicFramePr>
        <p:xfrm>
          <a:off x="1160203" y="2763875"/>
          <a:ext cx="11002300" cy="5004320"/>
        </p:xfrm>
        <a:graphic>
          <a:graphicData uri="http://schemas.openxmlformats.org/drawingml/2006/table">
            <a:tbl>
              <a:tblPr/>
              <a:tblGrid>
                <a:gridCol w="5501150">
                  <a:extLst>
                    <a:ext uri="{9D8B030D-6E8A-4147-A177-3AD203B41FA5}">
                      <a16:colId xmlns:a16="http://schemas.microsoft.com/office/drawing/2014/main" val="2291493390"/>
                    </a:ext>
                  </a:extLst>
                </a:gridCol>
                <a:gridCol w="5501150">
                  <a:extLst>
                    <a:ext uri="{9D8B030D-6E8A-4147-A177-3AD203B41FA5}">
                      <a16:colId xmlns:a16="http://schemas.microsoft.com/office/drawing/2014/main" val="1034876302"/>
                    </a:ext>
                  </a:extLst>
                </a:gridCol>
              </a:tblGrid>
              <a:tr h="476602">
                <a:tc>
                  <a:txBody>
                    <a:bodyPr/>
                    <a:lstStyle/>
                    <a:p>
                      <a:pPr>
                        <a:buNone/>
                      </a:pPr>
                      <a:r>
                        <a:rPr lang="en-US" sz="2400" b="1" dirty="0"/>
                        <a:t>Command</a:t>
                      </a:r>
                      <a:endParaRPr lang="en-US" sz="2000" b="1" dirty="0"/>
                    </a:p>
                  </a:txBody>
                  <a:tcPr anchor="ctr">
                    <a:lnL>
                      <a:noFill/>
                    </a:lnL>
                    <a:lnR>
                      <a:noFill/>
                    </a:lnR>
                    <a:lnT>
                      <a:noFill/>
                    </a:lnT>
                    <a:lnB>
                      <a:noFill/>
                    </a:lnB>
                    <a:noFill/>
                  </a:tcPr>
                </a:tc>
                <a:tc>
                  <a:txBody>
                    <a:bodyPr/>
                    <a:lstStyle/>
                    <a:p>
                      <a:pPr>
                        <a:buNone/>
                      </a:pPr>
                      <a:r>
                        <a:rPr lang="en-US" sz="2400" b="1" dirty="0"/>
                        <a:t>Description</a:t>
                      </a:r>
                      <a:endParaRPr lang="en-US" sz="2000" b="1" dirty="0"/>
                    </a:p>
                  </a:txBody>
                  <a:tcPr anchor="ctr">
                    <a:lnL>
                      <a:noFill/>
                    </a:lnL>
                    <a:lnR>
                      <a:noFill/>
                    </a:lnR>
                    <a:lnT>
                      <a:noFill/>
                    </a:lnT>
                    <a:lnB>
                      <a:noFill/>
                    </a:lnB>
                    <a:noFill/>
                  </a:tcPr>
                </a:tc>
                <a:extLst>
                  <a:ext uri="{0D108BD9-81ED-4DB2-BD59-A6C34878D82A}">
                    <a16:rowId xmlns:a16="http://schemas.microsoft.com/office/drawing/2014/main" val="1089950762"/>
                  </a:ext>
                </a:extLst>
              </a:tr>
              <a:tr h="476602">
                <a:tc>
                  <a:txBody>
                    <a:bodyPr/>
                    <a:lstStyle/>
                    <a:p>
                      <a:pPr>
                        <a:buNone/>
                      </a:pPr>
                      <a:r>
                        <a:rPr lang="en-US" sz="2000" dirty="0">
                          <a:latin typeface="Courier New" panose="02070309020205020404" pitchFamily="49" charset="0"/>
                        </a:rPr>
                        <a:t>docker </a:t>
                      </a:r>
                      <a:r>
                        <a:rPr lang="en-US" sz="2000" dirty="0" err="1">
                          <a:latin typeface="Courier New" panose="02070309020205020404" pitchFamily="49" charset="0"/>
                        </a:rPr>
                        <a:t>ps</a:t>
                      </a:r>
                      <a:endParaRPr lang="en-US" sz="2000" dirty="0"/>
                    </a:p>
                  </a:txBody>
                  <a:tcPr anchor="ctr">
                    <a:lnL>
                      <a:noFill/>
                    </a:lnL>
                    <a:lnR>
                      <a:noFill/>
                    </a:lnR>
                    <a:lnT>
                      <a:noFill/>
                    </a:lnT>
                    <a:lnB>
                      <a:noFill/>
                    </a:lnB>
                    <a:noFill/>
                  </a:tcPr>
                </a:tc>
                <a:tc>
                  <a:txBody>
                    <a:bodyPr/>
                    <a:lstStyle/>
                    <a:p>
                      <a:pPr>
                        <a:buNone/>
                      </a:pPr>
                      <a:r>
                        <a:rPr lang="en-US" sz="2000"/>
                        <a:t>List running containers</a:t>
                      </a:r>
                    </a:p>
                  </a:txBody>
                  <a:tcPr anchor="ctr">
                    <a:lnL>
                      <a:noFill/>
                    </a:lnL>
                    <a:lnR>
                      <a:noFill/>
                    </a:lnR>
                    <a:lnT>
                      <a:noFill/>
                    </a:lnT>
                    <a:lnB>
                      <a:noFill/>
                    </a:lnB>
                    <a:noFill/>
                  </a:tcPr>
                </a:tc>
                <a:extLst>
                  <a:ext uri="{0D108BD9-81ED-4DB2-BD59-A6C34878D82A}">
                    <a16:rowId xmlns:a16="http://schemas.microsoft.com/office/drawing/2014/main" val="1293747646"/>
                  </a:ext>
                </a:extLst>
              </a:tr>
              <a:tr h="476602">
                <a:tc>
                  <a:txBody>
                    <a:bodyPr/>
                    <a:lstStyle/>
                    <a:p>
                      <a:pPr>
                        <a:buNone/>
                      </a:pPr>
                      <a:r>
                        <a:rPr lang="en-US" sz="2000" dirty="0">
                          <a:latin typeface="Courier New" panose="02070309020205020404" pitchFamily="49" charset="0"/>
                        </a:rPr>
                        <a:t>docker logs &lt;container&gt;</a:t>
                      </a:r>
                      <a:endParaRPr lang="en-US" sz="2000" dirty="0"/>
                    </a:p>
                  </a:txBody>
                  <a:tcPr anchor="ctr">
                    <a:lnL>
                      <a:noFill/>
                    </a:lnL>
                    <a:lnR>
                      <a:noFill/>
                    </a:lnR>
                    <a:lnT>
                      <a:noFill/>
                    </a:lnT>
                    <a:lnB>
                      <a:noFill/>
                    </a:lnB>
                    <a:noFill/>
                  </a:tcPr>
                </a:tc>
                <a:tc>
                  <a:txBody>
                    <a:bodyPr/>
                    <a:lstStyle/>
                    <a:p>
                      <a:pPr>
                        <a:buNone/>
                      </a:pPr>
                      <a:r>
                        <a:rPr lang="en-US" sz="2000"/>
                        <a:t>View container output (stdout/stderr)</a:t>
                      </a:r>
                    </a:p>
                  </a:txBody>
                  <a:tcPr anchor="ctr">
                    <a:lnL>
                      <a:noFill/>
                    </a:lnL>
                    <a:lnR>
                      <a:noFill/>
                    </a:lnR>
                    <a:lnT>
                      <a:noFill/>
                    </a:lnT>
                    <a:lnB>
                      <a:noFill/>
                    </a:lnB>
                    <a:noFill/>
                  </a:tcPr>
                </a:tc>
                <a:extLst>
                  <a:ext uri="{0D108BD9-81ED-4DB2-BD59-A6C34878D82A}">
                    <a16:rowId xmlns:a16="http://schemas.microsoft.com/office/drawing/2014/main" val="3261897838"/>
                  </a:ext>
                </a:extLst>
              </a:tr>
              <a:tr h="834053">
                <a:tc>
                  <a:txBody>
                    <a:bodyPr/>
                    <a:lstStyle/>
                    <a:p>
                      <a:pPr>
                        <a:buNone/>
                      </a:pPr>
                      <a:r>
                        <a:rPr lang="en-US" sz="2000" dirty="0">
                          <a:latin typeface="Courier New" panose="02070309020205020404" pitchFamily="49" charset="0"/>
                        </a:rPr>
                        <a:t>docker exec -it &lt;container&gt; </a:t>
                      </a:r>
                      <a:r>
                        <a:rPr lang="en-US" sz="2000" dirty="0" err="1">
                          <a:latin typeface="Courier New" panose="02070309020205020404" pitchFamily="49" charset="0"/>
                        </a:rPr>
                        <a:t>sh</a:t>
                      </a:r>
                      <a:endParaRPr lang="en-US" sz="2000" dirty="0"/>
                    </a:p>
                  </a:txBody>
                  <a:tcPr anchor="ctr">
                    <a:lnL>
                      <a:noFill/>
                    </a:lnL>
                    <a:lnR>
                      <a:noFill/>
                    </a:lnR>
                    <a:lnT>
                      <a:noFill/>
                    </a:lnT>
                    <a:lnB>
                      <a:noFill/>
                    </a:lnB>
                    <a:noFill/>
                  </a:tcPr>
                </a:tc>
                <a:tc>
                  <a:txBody>
                    <a:bodyPr/>
                    <a:lstStyle/>
                    <a:p>
                      <a:pPr>
                        <a:buNone/>
                      </a:pPr>
                      <a:r>
                        <a:rPr lang="en-US" sz="2000"/>
                        <a:t>Access the container shell</a:t>
                      </a:r>
                    </a:p>
                  </a:txBody>
                  <a:tcPr anchor="ctr">
                    <a:lnL>
                      <a:noFill/>
                    </a:lnL>
                    <a:lnR>
                      <a:noFill/>
                    </a:lnR>
                    <a:lnT>
                      <a:noFill/>
                    </a:lnT>
                    <a:lnB>
                      <a:noFill/>
                    </a:lnB>
                    <a:noFill/>
                  </a:tcPr>
                </a:tc>
                <a:extLst>
                  <a:ext uri="{0D108BD9-81ED-4DB2-BD59-A6C34878D82A}">
                    <a16:rowId xmlns:a16="http://schemas.microsoft.com/office/drawing/2014/main" val="3564065756"/>
                  </a:ext>
                </a:extLst>
              </a:tr>
              <a:tr h="476602">
                <a:tc>
                  <a:txBody>
                    <a:bodyPr/>
                    <a:lstStyle/>
                    <a:p>
                      <a:pPr>
                        <a:buNone/>
                      </a:pPr>
                      <a:r>
                        <a:rPr lang="en-US" sz="2000" dirty="0">
                          <a:latin typeface="Courier New" panose="02070309020205020404" pitchFamily="49" charset="0"/>
                        </a:rPr>
                        <a:t>docker inspect &lt;container&gt;</a:t>
                      </a:r>
                      <a:endParaRPr lang="en-US" sz="2000" dirty="0"/>
                    </a:p>
                  </a:txBody>
                  <a:tcPr anchor="ctr">
                    <a:lnL>
                      <a:noFill/>
                    </a:lnL>
                    <a:lnR>
                      <a:noFill/>
                    </a:lnR>
                    <a:lnT>
                      <a:noFill/>
                    </a:lnT>
                    <a:lnB>
                      <a:noFill/>
                    </a:lnB>
                    <a:noFill/>
                  </a:tcPr>
                </a:tc>
                <a:tc>
                  <a:txBody>
                    <a:bodyPr/>
                    <a:lstStyle/>
                    <a:p>
                      <a:pPr>
                        <a:buNone/>
                      </a:pPr>
                      <a:r>
                        <a:rPr lang="en-US" sz="2000"/>
                        <a:t>Show detailed configuration and metadata</a:t>
                      </a:r>
                    </a:p>
                  </a:txBody>
                  <a:tcPr anchor="ctr">
                    <a:lnL>
                      <a:noFill/>
                    </a:lnL>
                    <a:lnR>
                      <a:noFill/>
                    </a:lnR>
                    <a:lnT>
                      <a:noFill/>
                    </a:lnT>
                    <a:lnB>
                      <a:noFill/>
                    </a:lnB>
                    <a:noFill/>
                  </a:tcPr>
                </a:tc>
                <a:extLst>
                  <a:ext uri="{0D108BD9-81ED-4DB2-BD59-A6C34878D82A}">
                    <a16:rowId xmlns:a16="http://schemas.microsoft.com/office/drawing/2014/main" val="2180584032"/>
                  </a:ext>
                </a:extLst>
              </a:tr>
              <a:tr h="834053">
                <a:tc>
                  <a:txBody>
                    <a:bodyPr/>
                    <a:lstStyle/>
                    <a:p>
                      <a:pPr>
                        <a:buNone/>
                      </a:pPr>
                      <a:r>
                        <a:rPr lang="en-US" sz="2000" dirty="0">
                          <a:latin typeface="Courier New" panose="02070309020205020404" pitchFamily="49" charset="0"/>
                        </a:rPr>
                        <a:t>docker stats</a:t>
                      </a:r>
                      <a:endParaRPr lang="en-US" sz="2000" dirty="0"/>
                    </a:p>
                  </a:txBody>
                  <a:tcPr anchor="ctr">
                    <a:lnL>
                      <a:noFill/>
                    </a:lnL>
                    <a:lnR>
                      <a:noFill/>
                    </a:lnR>
                    <a:lnT>
                      <a:noFill/>
                    </a:lnT>
                    <a:lnB>
                      <a:noFill/>
                    </a:lnB>
                    <a:noFill/>
                  </a:tcPr>
                </a:tc>
                <a:tc>
                  <a:txBody>
                    <a:bodyPr/>
                    <a:lstStyle/>
                    <a:p>
                      <a:pPr>
                        <a:buNone/>
                      </a:pPr>
                      <a:r>
                        <a:rPr lang="en-US" sz="2000" dirty="0"/>
                        <a:t>Display real-time CPU, memory, and network usage</a:t>
                      </a:r>
                    </a:p>
                  </a:txBody>
                  <a:tcPr anchor="ctr">
                    <a:lnL>
                      <a:noFill/>
                    </a:lnL>
                    <a:lnR>
                      <a:noFill/>
                    </a:lnR>
                    <a:lnT>
                      <a:noFill/>
                    </a:lnT>
                    <a:lnB>
                      <a:noFill/>
                    </a:lnB>
                    <a:noFill/>
                  </a:tcPr>
                </a:tc>
                <a:extLst>
                  <a:ext uri="{0D108BD9-81ED-4DB2-BD59-A6C34878D82A}">
                    <a16:rowId xmlns:a16="http://schemas.microsoft.com/office/drawing/2014/main" val="2219225971"/>
                  </a:ext>
                </a:extLst>
              </a:tr>
              <a:tr h="476602">
                <a:tc>
                  <a:txBody>
                    <a:bodyPr/>
                    <a:lstStyle/>
                    <a:p>
                      <a:pPr>
                        <a:buNone/>
                      </a:pPr>
                      <a:r>
                        <a:rPr lang="en-US" sz="2000">
                          <a:latin typeface="Courier New" panose="02070309020205020404" pitchFamily="49" charset="0"/>
                        </a:rPr>
                        <a:t>docker top &lt;container&gt;</a:t>
                      </a:r>
                      <a:endParaRPr lang="en-US" sz="2000"/>
                    </a:p>
                  </a:txBody>
                  <a:tcPr anchor="ctr">
                    <a:lnL>
                      <a:noFill/>
                    </a:lnL>
                    <a:lnR>
                      <a:noFill/>
                    </a:lnR>
                    <a:lnT>
                      <a:noFill/>
                    </a:lnT>
                    <a:lnB>
                      <a:noFill/>
                    </a:lnB>
                    <a:noFill/>
                  </a:tcPr>
                </a:tc>
                <a:tc>
                  <a:txBody>
                    <a:bodyPr/>
                    <a:lstStyle/>
                    <a:p>
                      <a:pPr>
                        <a:buNone/>
                      </a:pPr>
                      <a:r>
                        <a:rPr lang="en-US" sz="2000" dirty="0"/>
                        <a:t>Show running processes inside container</a:t>
                      </a:r>
                    </a:p>
                  </a:txBody>
                  <a:tcPr anchor="ctr">
                    <a:lnL>
                      <a:noFill/>
                    </a:lnL>
                    <a:lnR>
                      <a:noFill/>
                    </a:lnR>
                    <a:lnT>
                      <a:noFill/>
                    </a:lnT>
                    <a:lnB>
                      <a:noFill/>
                    </a:lnB>
                    <a:noFill/>
                  </a:tcPr>
                </a:tc>
                <a:extLst>
                  <a:ext uri="{0D108BD9-81ED-4DB2-BD59-A6C34878D82A}">
                    <a16:rowId xmlns:a16="http://schemas.microsoft.com/office/drawing/2014/main" val="3688733348"/>
                  </a:ext>
                </a:extLst>
              </a:tr>
              <a:tr h="476602">
                <a:tc>
                  <a:txBody>
                    <a:bodyPr/>
                    <a:lstStyle/>
                    <a:p>
                      <a:pPr>
                        <a:buNone/>
                      </a:pPr>
                      <a:r>
                        <a:rPr lang="en-US" sz="2000">
                          <a:latin typeface="Courier New" panose="02070309020205020404" pitchFamily="49" charset="0"/>
                        </a:rPr>
                        <a:t>docker restart &lt;container&gt;</a:t>
                      </a:r>
                      <a:endParaRPr lang="en-US" sz="2000"/>
                    </a:p>
                  </a:txBody>
                  <a:tcPr anchor="ctr">
                    <a:lnL>
                      <a:noFill/>
                    </a:lnL>
                    <a:lnR>
                      <a:noFill/>
                    </a:lnR>
                    <a:lnT>
                      <a:noFill/>
                    </a:lnT>
                    <a:lnB>
                      <a:noFill/>
                    </a:lnB>
                    <a:noFill/>
                  </a:tcPr>
                </a:tc>
                <a:tc>
                  <a:txBody>
                    <a:bodyPr/>
                    <a:lstStyle/>
                    <a:p>
                      <a:pPr>
                        <a:buNone/>
                      </a:pPr>
                      <a:r>
                        <a:rPr lang="en-US" sz="2000" dirty="0"/>
                        <a:t>Restart a container</a:t>
                      </a:r>
                    </a:p>
                  </a:txBody>
                  <a:tcPr anchor="ctr">
                    <a:lnL>
                      <a:noFill/>
                    </a:lnL>
                    <a:lnR>
                      <a:noFill/>
                    </a:lnR>
                    <a:lnT>
                      <a:noFill/>
                    </a:lnT>
                    <a:lnB>
                      <a:noFill/>
                    </a:lnB>
                    <a:noFill/>
                  </a:tcPr>
                </a:tc>
                <a:extLst>
                  <a:ext uri="{0D108BD9-81ED-4DB2-BD59-A6C34878D82A}">
                    <a16:rowId xmlns:a16="http://schemas.microsoft.com/office/drawing/2014/main" val="3442950146"/>
                  </a:ext>
                </a:extLst>
              </a:tr>
              <a:tr h="476602">
                <a:tc>
                  <a:txBody>
                    <a:bodyPr/>
                    <a:lstStyle/>
                    <a:p>
                      <a:pPr>
                        <a:buNone/>
                      </a:pPr>
                      <a:r>
                        <a:rPr lang="en-US" sz="2000">
                          <a:latin typeface="Courier New" panose="02070309020205020404" pitchFamily="49" charset="0"/>
                        </a:rPr>
                        <a:t>docker rm &lt;container&gt;</a:t>
                      </a:r>
                      <a:endParaRPr lang="en-US" sz="2000"/>
                    </a:p>
                  </a:txBody>
                  <a:tcPr anchor="ctr">
                    <a:lnL>
                      <a:noFill/>
                    </a:lnL>
                    <a:lnR>
                      <a:noFill/>
                    </a:lnR>
                    <a:lnT>
                      <a:noFill/>
                    </a:lnT>
                    <a:lnB>
                      <a:noFill/>
                    </a:lnB>
                    <a:noFill/>
                  </a:tcPr>
                </a:tc>
                <a:tc>
                  <a:txBody>
                    <a:bodyPr/>
                    <a:lstStyle/>
                    <a:p>
                      <a:pPr>
                        <a:buNone/>
                      </a:pPr>
                      <a:r>
                        <a:rPr lang="en-US" sz="2000" dirty="0"/>
                        <a:t>Remove stopped containers</a:t>
                      </a:r>
                    </a:p>
                  </a:txBody>
                  <a:tcPr anchor="ctr">
                    <a:lnL>
                      <a:noFill/>
                    </a:lnL>
                    <a:lnR>
                      <a:noFill/>
                    </a:lnR>
                    <a:lnT>
                      <a:noFill/>
                    </a:lnT>
                    <a:lnB>
                      <a:noFill/>
                    </a:lnB>
                    <a:noFill/>
                  </a:tcPr>
                </a:tc>
                <a:extLst>
                  <a:ext uri="{0D108BD9-81ED-4DB2-BD59-A6C34878D82A}">
                    <a16:rowId xmlns:a16="http://schemas.microsoft.com/office/drawing/2014/main" val="1076267852"/>
                  </a:ext>
                </a:extLst>
              </a:tr>
            </a:tbl>
          </a:graphicData>
        </a:graphic>
      </p:graphicFrame>
      <p:pic>
        <p:nvPicPr>
          <p:cNvPr id="6" name="Picture 5">
            <a:extLst>
              <a:ext uri="{FF2B5EF4-FFF2-40B4-BE49-F238E27FC236}">
                <a16:creationId xmlns:a16="http://schemas.microsoft.com/office/drawing/2014/main" id="{100ED9AD-6BD8-6E75-314E-AE8D7AF5C9A8}"/>
              </a:ext>
            </a:extLst>
          </p:cNvPr>
          <p:cNvPicPr>
            <a:picLocks noChangeAspect="1"/>
          </p:cNvPicPr>
          <p:nvPr/>
        </p:nvPicPr>
        <p:blipFill>
          <a:blip r:embed="rId2"/>
          <a:stretch>
            <a:fillRect/>
          </a:stretch>
        </p:blipFill>
        <p:spPr>
          <a:xfrm>
            <a:off x="11878345" y="7768195"/>
            <a:ext cx="2653118" cy="425398"/>
          </a:xfrm>
          <a:prstGeom prst="rect">
            <a:avLst/>
          </a:prstGeom>
        </p:spPr>
      </p:pic>
    </p:spTree>
    <p:extLst>
      <p:ext uri="{BB962C8B-B14F-4D97-AF65-F5344CB8AC3E}">
        <p14:creationId xmlns:p14="http://schemas.microsoft.com/office/powerpoint/2010/main" val="1816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76B24F-BE52-F8C2-8BB7-249D8B763CA1}"/>
              </a:ext>
            </a:extLst>
          </p:cNvPr>
          <p:cNvSpPr txBox="1"/>
          <p:nvPr/>
        </p:nvSpPr>
        <p:spPr>
          <a:xfrm>
            <a:off x="2163097" y="433070"/>
            <a:ext cx="10357323" cy="923330"/>
          </a:xfrm>
          <a:prstGeom prst="rect">
            <a:avLst/>
          </a:prstGeom>
          <a:noFill/>
        </p:spPr>
        <p:txBody>
          <a:bodyPr wrap="none" rtlCol="0">
            <a:spAutoFit/>
          </a:bodyPr>
          <a:lstStyle/>
          <a:p>
            <a:r>
              <a:rPr lang="en-US" sz="3600" b="1" dirty="0">
                <a:solidFill>
                  <a:srgbClr val="000000"/>
                </a:solidFill>
                <a:latin typeface="Montserrat Bold" pitchFamily="34" charset="0"/>
              </a:rPr>
              <a:t>migrate docker containers between hosts</a:t>
            </a:r>
          </a:p>
          <a:p>
            <a:endParaRPr lang="en-US" dirty="0"/>
          </a:p>
        </p:txBody>
      </p:sp>
      <p:sp>
        <p:nvSpPr>
          <p:cNvPr id="3" name="TextBox 2">
            <a:extLst>
              <a:ext uri="{FF2B5EF4-FFF2-40B4-BE49-F238E27FC236}">
                <a16:creationId xmlns:a16="http://schemas.microsoft.com/office/drawing/2014/main" id="{306D3179-6048-3F3D-0A85-E938EAEDBC01}"/>
              </a:ext>
            </a:extLst>
          </p:cNvPr>
          <p:cNvSpPr txBox="1"/>
          <p:nvPr/>
        </p:nvSpPr>
        <p:spPr>
          <a:xfrm>
            <a:off x="1602657" y="1612490"/>
            <a:ext cx="7718323" cy="5386090"/>
          </a:xfrm>
          <a:prstGeom prst="rect">
            <a:avLst/>
          </a:prstGeom>
          <a:noFill/>
        </p:spPr>
        <p:txBody>
          <a:bodyPr wrap="square" rtlCol="0">
            <a:spAutoFit/>
          </a:bodyPr>
          <a:lstStyle/>
          <a:p>
            <a:r>
              <a:rPr lang="en-US" sz="2800" b="1" dirty="0"/>
              <a:t>A- using docker registry like Docker Hub</a:t>
            </a:r>
          </a:p>
          <a:p>
            <a:endParaRPr lang="en-US" sz="2800" b="1" dirty="0"/>
          </a:p>
          <a:p>
            <a:r>
              <a:rPr lang="en-US" sz="2800" b="1" dirty="0"/>
              <a:t>B- using manual process</a:t>
            </a:r>
            <a:br>
              <a:rPr lang="en-US" sz="2000" dirty="0"/>
            </a:br>
            <a:r>
              <a:rPr lang="en-US" sz="2000" dirty="0"/>
              <a:t>example:</a:t>
            </a:r>
            <a:br>
              <a:rPr lang="en-US" sz="2000" dirty="0"/>
            </a:br>
            <a:r>
              <a:rPr lang="en-US" sz="2000" dirty="0"/>
              <a:t>1. </a:t>
            </a:r>
            <a:r>
              <a:rPr lang="en-US" sz="2000" b="1" dirty="0"/>
              <a:t>Create customize image from the docker container</a:t>
            </a:r>
            <a:br>
              <a:rPr lang="en-US" sz="2000" b="1" dirty="0"/>
            </a:br>
            <a:r>
              <a:rPr lang="en-US" sz="2000" b="1" i="1" dirty="0"/>
              <a:t>   </a:t>
            </a:r>
            <a:r>
              <a:rPr lang="en-US" sz="2000" b="1" i="1" dirty="0">
                <a:solidFill>
                  <a:schemeClr val="accent1">
                    <a:lumMod val="75000"/>
                  </a:schemeClr>
                </a:solidFill>
              </a:rPr>
              <a:t>docker commit </a:t>
            </a:r>
            <a:r>
              <a:rPr lang="en-US" sz="2000" b="1" i="1" dirty="0" err="1">
                <a:solidFill>
                  <a:schemeClr val="accent1">
                    <a:lumMod val="75000"/>
                  </a:schemeClr>
                </a:solidFill>
              </a:rPr>
              <a:t>my_container</a:t>
            </a:r>
            <a:r>
              <a:rPr lang="en-US" sz="2000" b="1" i="1" dirty="0">
                <a:solidFill>
                  <a:schemeClr val="accent1">
                    <a:lumMod val="75000"/>
                  </a:schemeClr>
                </a:solidFill>
              </a:rPr>
              <a:t> </a:t>
            </a:r>
            <a:r>
              <a:rPr lang="en-US" sz="2000" b="1" i="1" dirty="0" err="1">
                <a:solidFill>
                  <a:schemeClr val="accent1">
                    <a:lumMod val="75000"/>
                  </a:schemeClr>
                </a:solidFill>
              </a:rPr>
              <a:t>my_container_image</a:t>
            </a:r>
            <a:endParaRPr lang="en-US" sz="2000" b="1" i="1" dirty="0">
              <a:solidFill>
                <a:schemeClr val="accent1">
                  <a:lumMod val="75000"/>
                </a:schemeClr>
              </a:solidFill>
            </a:endParaRPr>
          </a:p>
          <a:p>
            <a:endParaRPr lang="en-US" sz="2000" b="1" dirty="0"/>
          </a:p>
          <a:p>
            <a:r>
              <a:rPr lang="en-US" sz="2000" b="1" dirty="0"/>
              <a:t>2. Save the Image to archive file</a:t>
            </a:r>
            <a:br>
              <a:rPr lang="en-US" sz="2000" b="1" dirty="0"/>
            </a:br>
            <a:r>
              <a:rPr lang="en-US" sz="2000" b="1" dirty="0"/>
              <a:t>   </a:t>
            </a:r>
            <a:r>
              <a:rPr lang="en-US" sz="2000" b="1" i="1" dirty="0">
                <a:solidFill>
                  <a:schemeClr val="accent1">
                    <a:lumMod val="75000"/>
                  </a:schemeClr>
                </a:solidFill>
              </a:rPr>
              <a:t>docker save -o ~/my_container_image.tar </a:t>
            </a:r>
            <a:r>
              <a:rPr lang="en-US" sz="2000" b="1" i="1" dirty="0" err="1">
                <a:solidFill>
                  <a:schemeClr val="accent1">
                    <a:lumMod val="75000"/>
                  </a:schemeClr>
                </a:solidFill>
              </a:rPr>
              <a:t>my_container_image</a:t>
            </a:r>
            <a:endParaRPr lang="en-US" sz="2000" b="1" i="1" dirty="0">
              <a:solidFill>
                <a:schemeClr val="accent1">
                  <a:lumMod val="75000"/>
                </a:schemeClr>
              </a:solidFill>
            </a:endParaRPr>
          </a:p>
          <a:p>
            <a:endParaRPr lang="en-US" sz="2000" b="1" dirty="0"/>
          </a:p>
          <a:p>
            <a:r>
              <a:rPr lang="en-US" sz="2000" b="1" dirty="0"/>
              <a:t>3. Transfer the archive file to the New Server</a:t>
            </a:r>
          </a:p>
          <a:p>
            <a:r>
              <a:rPr lang="en-US" sz="2000" b="1" dirty="0"/>
              <a:t>    </a:t>
            </a:r>
            <a:r>
              <a:rPr lang="en-US" sz="2000" b="1" i="1" dirty="0" err="1">
                <a:solidFill>
                  <a:schemeClr val="accent1">
                    <a:lumMod val="75000"/>
                  </a:schemeClr>
                </a:solidFill>
              </a:rPr>
              <a:t>scp</a:t>
            </a:r>
            <a:r>
              <a:rPr lang="en-US" sz="2000" b="1" i="1" dirty="0">
                <a:solidFill>
                  <a:schemeClr val="accent1">
                    <a:lumMod val="75000"/>
                  </a:schemeClr>
                </a:solidFill>
              </a:rPr>
              <a:t> ~/my_container_image.tar </a:t>
            </a:r>
            <a:r>
              <a:rPr lang="en-US" sz="2000" b="1" i="1" dirty="0">
                <a:solidFill>
                  <a:schemeClr val="accent1">
                    <a:lumMod val="75000"/>
                  </a:schemeClr>
                </a:solidFill>
                <a:hlinkClick r:id="rId2">
                  <a:extLst>
                    <a:ext uri="{A12FA001-AC4F-418D-AE19-62706E023703}">
                      <ahyp:hlinkClr xmlns:ahyp="http://schemas.microsoft.com/office/drawing/2018/hyperlinkcolor" val="tx"/>
                    </a:ext>
                  </a:extLst>
                </a:hlinkClick>
              </a:rPr>
              <a:t>ubuntu@192.168.1.2:/home/ubuntu/</a:t>
            </a:r>
            <a:endParaRPr lang="en-US" sz="2000" b="1" i="1" dirty="0">
              <a:solidFill>
                <a:schemeClr val="accent1">
                  <a:lumMod val="75000"/>
                </a:schemeClr>
              </a:solidFill>
            </a:endParaRPr>
          </a:p>
          <a:p>
            <a:endParaRPr lang="en-US" sz="2000" b="1" dirty="0"/>
          </a:p>
          <a:p>
            <a:r>
              <a:rPr lang="en-US" sz="2000" b="1" dirty="0"/>
              <a:t>4. On the Destination Server</a:t>
            </a:r>
          </a:p>
          <a:p>
            <a:r>
              <a:rPr lang="en-US" sz="2000" b="1" dirty="0"/>
              <a:t>Load the Image from the archive file</a:t>
            </a:r>
          </a:p>
          <a:p>
            <a:r>
              <a:rPr lang="en-US" sz="2000" dirty="0"/>
              <a:t>   </a:t>
            </a:r>
            <a:r>
              <a:rPr lang="en-US" sz="2000" b="1" i="1" dirty="0">
                <a:solidFill>
                  <a:schemeClr val="accent1">
                    <a:lumMod val="75000"/>
                  </a:schemeClr>
                </a:solidFill>
              </a:rPr>
              <a:t>docker load -</a:t>
            </a:r>
            <a:r>
              <a:rPr lang="en-US" sz="2000" b="1" i="1" dirty="0" err="1">
                <a:solidFill>
                  <a:schemeClr val="accent1">
                    <a:lumMod val="75000"/>
                  </a:schemeClr>
                </a:solidFill>
              </a:rPr>
              <a:t>i</a:t>
            </a:r>
            <a:r>
              <a:rPr lang="en-US" sz="2000" b="1" i="1" dirty="0">
                <a:solidFill>
                  <a:schemeClr val="accent1">
                    <a:lumMod val="75000"/>
                  </a:schemeClr>
                </a:solidFill>
              </a:rPr>
              <a:t> /home/ubuntu/my_container_image.tar</a:t>
            </a:r>
          </a:p>
        </p:txBody>
      </p:sp>
      <p:pic>
        <p:nvPicPr>
          <p:cNvPr id="5" name="Picture 4">
            <a:extLst>
              <a:ext uri="{FF2B5EF4-FFF2-40B4-BE49-F238E27FC236}">
                <a16:creationId xmlns:a16="http://schemas.microsoft.com/office/drawing/2014/main" id="{0B803D25-0895-5021-55FE-8BF91D79072C}"/>
              </a:ext>
            </a:extLst>
          </p:cNvPr>
          <p:cNvPicPr>
            <a:picLocks noChangeAspect="1"/>
          </p:cNvPicPr>
          <p:nvPr/>
        </p:nvPicPr>
        <p:blipFill>
          <a:blip r:embed="rId3"/>
          <a:stretch>
            <a:fillRect/>
          </a:stretch>
        </p:blipFill>
        <p:spPr>
          <a:xfrm>
            <a:off x="11877381" y="7772400"/>
            <a:ext cx="2695575" cy="457200"/>
          </a:xfrm>
          <a:prstGeom prst="rect">
            <a:avLst/>
          </a:prstGeom>
        </p:spPr>
      </p:pic>
    </p:spTree>
    <p:extLst>
      <p:ext uri="{BB962C8B-B14F-4D97-AF65-F5344CB8AC3E}">
        <p14:creationId xmlns:p14="http://schemas.microsoft.com/office/powerpoint/2010/main" val="303128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28B17-1B09-5C6F-968F-7A9A2031A53B}"/>
              </a:ext>
            </a:extLst>
          </p:cNvPr>
          <p:cNvSpPr txBox="1"/>
          <p:nvPr/>
        </p:nvSpPr>
        <p:spPr>
          <a:xfrm>
            <a:off x="812458" y="309662"/>
            <a:ext cx="13005483" cy="861774"/>
          </a:xfrm>
          <a:prstGeom prst="rect">
            <a:avLst/>
          </a:prstGeom>
          <a:noFill/>
        </p:spPr>
        <p:txBody>
          <a:bodyPr wrap="none" rtlCol="0">
            <a:spAutoFit/>
          </a:bodyPr>
          <a:lstStyle/>
          <a:p>
            <a:r>
              <a:rPr lang="en-US" sz="3200" b="1" dirty="0">
                <a:solidFill>
                  <a:srgbClr val="000000"/>
                </a:solidFill>
                <a:latin typeface="Montserrat Bold" pitchFamily="34" charset="0"/>
              </a:rPr>
              <a:t>Docker Compose — Managing Multi-Container Applications</a:t>
            </a:r>
          </a:p>
          <a:p>
            <a:endParaRPr lang="en-US" dirty="0"/>
          </a:p>
        </p:txBody>
      </p:sp>
      <p:sp>
        <p:nvSpPr>
          <p:cNvPr id="3" name="TextBox 2">
            <a:extLst>
              <a:ext uri="{FF2B5EF4-FFF2-40B4-BE49-F238E27FC236}">
                <a16:creationId xmlns:a16="http://schemas.microsoft.com/office/drawing/2014/main" id="{00580E33-D07D-0ADE-CCBC-192FE3BCDCC7}"/>
              </a:ext>
            </a:extLst>
          </p:cNvPr>
          <p:cNvSpPr txBox="1"/>
          <p:nvPr/>
        </p:nvSpPr>
        <p:spPr>
          <a:xfrm>
            <a:off x="599768" y="1317523"/>
            <a:ext cx="13743891" cy="923330"/>
          </a:xfrm>
          <a:prstGeom prst="rect">
            <a:avLst/>
          </a:prstGeom>
          <a:noFill/>
        </p:spPr>
        <p:txBody>
          <a:bodyPr wrap="square" rtlCol="0">
            <a:spAutoFit/>
          </a:bodyPr>
          <a:lstStyle/>
          <a:p>
            <a:r>
              <a:rPr lang="en-US" dirty="0"/>
              <a:t>-  Docker Compose simplifies the process of </a:t>
            </a:r>
            <a:r>
              <a:rPr lang="en-US" b="1" dirty="0"/>
              <a:t>defining, running, and managing multi-container applications</a:t>
            </a:r>
            <a:r>
              <a:rPr lang="en-US" dirty="0"/>
              <a:t> using a single YAML configuration file.</a:t>
            </a:r>
          </a:p>
          <a:p>
            <a:r>
              <a:rPr lang="en-US" dirty="0"/>
              <a:t>-  Instead of typing long docker run commands, you describe your services once and start them all together.</a:t>
            </a:r>
          </a:p>
          <a:p>
            <a:endParaRPr lang="en-US" dirty="0"/>
          </a:p>
        </p:txBody>
      </p:sp>
      <p:pic>
        <p:nvPicPr>
          <p:cNvPr id="5" name="Picture 4">
            <a:extLst>
              <a:ext uri="{FF2B5EF4-FFF2-40B4-BE49-F238E27FC236}">
                <a16:creationId xmlns:a16="http://schemas.microsoft.com/office/drawing/2014/main" id="{1E7DFE35-CC14-A2DD-F82D-C3BABEAB000E}"/>
              </a:ext>
            </a:extLst>
          </p:cNvPr>
          <p:cNvPicPr>
            <a:picLocks noChangeAspect="1"/>
          </p:cNvPicPr>
          <p:nvPr/>
        </p:nvPicPr>
        <p:blipFill>
          <a:blip r:embed="rId2"/>
          <a:stretch>
            <a:fillRect/>
          </a:stretch>
        </p:blipFill>
        <p:spPr>
          <a:xfrm>
            <a:off x="8131277" y="2743199"/>
            <a:ext cx="4859133" cy="3706761"/>
          </a:xfrm>
          <a:prstGeom prst="rect">
            <a:avLst/>
          </a:prstGeom>
        </p:spPr>
      </p:pic>
      <p:sp>
        <p:nvSpPr>
          <p:cNvPr id="6" name="TextBox 5">
            <a:extLst>
              <a:ext uri="{FF2B5EF4-FFF2-40B4-BE49-F238E27FC236}">
                <a16:creationId xmlns:a16="http://schemas.microsoft.com/office/drawing/2014/main" id="{4D53FD85-00E9-C146-364D-7644E55A80CD}"/>
              </a:ext>
            </a:extLst>
          </p:cNvPr>
          <p:cNvSpPr txBox="1"/>
          <p:nvPr/>
        </p:nvSpPr>
        <p:spPr>
          <a:xfrm>
            <a:off x="766917" y="2585883"/>
            <a:ext cx="5732207" cy="1908215"/>
          </a:xfrm>
          <a:prstGeom prst="rect">
            <a:avLst/>
          </a:prstGeom>
          <a:noFill/>
        </p:spPr>
        <p:txBody>
          <a:bodyPr wrap="square" rtlCol="0">
            <a:spAutoFit/>
          </a:bodyPr>
          <a:lstStyle/>
          <a:p>
            <a:r>
              <a:rPr lang="en-US" sz="2000" dirty="0"/>
              <a:t>Compose uses a docker-</a:t>
            </a:r>
            <a:r>
              <a:rPr lang="en-US" sz="2000" dirty="0" err="1"/>
              <a:t>compose.yml</a:t>
            </a:r>
            <a:r>
              <a:rPr lang="en-US" sz="2000" dirty="0"/>
              <a:t> file to define:</a:t>
            </a:r>
          </a:p>
          <a:p>
            <a:r>
              <a:rPr lang="en-US" sz="2000" dirty="0"/>
              <a:t>📦 Services (containers)</a:t>
            </a:r>
          </a:p>
          <a:p>
            <a:r>
              <a:rPr lang="en-US" sz="2000" dirty="0"/>
              <a:t>🗂️ Volumes</a:t>
            </a:r>
          </a:p>
          <a:p>
            <a:r>
              <a:rPr lang="en-US" sz="2000" dirty="0"/>
              <a:t>🌐 Networks</a:t>
            </a:r>
          </a:p>
          <a:p>
            <a:r>
              <a:rPr lang="en-US" sz="2000" dirty="0"/>
              <a:t>⚙️ Environment variables &amp; build context</a:t>
            </a:r>
          </a:p>
          <a:p>
            <a:endParaRPr lang="en-US" dirty="0"/>
          </a:p>
        </p:txBody>
      </p:sp>
      <p:graphicFrame>
        <p:nvGraphicFramePr>
          <p:cNvPr id="7" name="Table 6">
            <a:extLst>
              <a:ext uri="{FF2B5EF4-FFF2-40B4-BE49-F238E27FC236}">
                <a16:creationId xmlns:a16="http://schemas.microsoft.com/office/drawing/2014/main" id="{5B3910E9-0EAB-A86B-E4F1-199128DE3BA0}"/>
              </a:ext>
            </a:extLst>
          </p:cNvPr>
          <p:cNvGraphicFramePr>
            <a:graphicFrameLocks noGrp="1"/>
          </p:cNvGraphicFramePr>
          <p:nvPr>
            <p:extLst>
              <p:ext uri="{D42A27DB-BD31-4B8C-83A1-F6EECF244321}">
                <p14:modId xmlns:p14="http://schemas.microsoft.com/office/powerpoint/2010/main" val="3677803750"/>
              </p:ext>
            </p:extLst>
          </p:nvPr>
        </p:nvGraphicFramePr>
        <p:xfrm>
          <a:off x="898319" y="4826648"/>
          <a:ext cx="7006816" cy="3048000"/>
        </p:xfrm>
        <a:graphic>
          <a:graphicData uri="http://schemas.openxmlformats.org/drawingml/2006/table">
            <a:tbl>
              <a:tblPr/>
              <a:tblGrid>
                <a:gridCol w="3503408">
                  <a:extLst>
                    <a:ext uri="{9D8B030D-6E8A-4147-A177-3AD203B41FA5}">
                      <a16:colId xmlns:a16="http://schemas.microsoft.com/office/drawing/2014/main" val="3846618667"/>
                    </a:ext>
                  </a:extLst>
                </a:gridCol>
                <a:gridCol w="3503408">
                  <a:extLst>
                    <a:ext uri="{9D8B030D-6E8A-4147-A177-3AD203B41FA5}">
                      <a16:colId xmlns:a16="http://schemas.microsoft.com/office/drawing/2014/main" val="1749520144"/>
                    </a:ext>
                  </a:extLst>
                </a:gridCol>
              </a:tblGrid>
              <a:tr h="0">
                <a:tc>
                  <a:txBody>
                    <a:bodyPr/>
                    <a:lstStyle/>
                    <a:p>
                      <a:pPr>
                        <a:buNone/>
                      </a:pPr>
                      <a:r>
                        <a:rPr lang="en-US" sz="2000" b="1" dirty="0"/>
                        <a:t>Command</a:t>
                      </a:r>
                      <a:endParaRPr lang="en-US" b="1" dirty="0"/>
                    </a:p>
                  </a:txBody>
                  <a:tcPr anchor="ctr">
                    <a:lnL>
                      <a:noFill/>
                    </a:lnL>
                    <a:lnR>
                      <a:noFill/>
                    </a:lnR>
                    <a:lnT>
                      <a:noFill/>
                    </a:lnT>
                    <a:lnB>
                      <a:noFill/>
                    </a:lnB>
                    <a:noFill/>
                  </a:tcPr>
                </a:tc>
                <a:tc>
                  <a:txBody>
                    <a:bodyPr/>
                    <a:lstStyle/>
                    <a:p>
                      <a:pPr>
                        <a:buNone/>
                      </a:pPr>
                      <a:r>
                        <a:rPr lang="en-US" sz="2000" b="1" dirty="0"/>
                        <a:t>Description</a:t>
                      </a:r>
                      <a:endParaRPr lang="en-US" b="1" dirty="0"/>
                    </a:p>
                  </a:txBody>
                  <a:tcPr anchor="ctr">
                    <a:lnL>
                      <a:noFill/>
                    </a:lnL>
                    <a:lnR>
                      <a:noFill/>
                    </a:lnR>
                    <a:lnT>
                      <a:noFill/>
                    </a:lnT>
                    <a:lnB>
                      <a:noFill/>
                    </a:lnB>
                    <a:noFill/>
                  </a:tcPr>
                </a:tc>
                <a:extLst>
                  <a:ext uri="{0D108BD9-81ED-4DB2-BD59-A6C34878D82A}">
                    <a16:rowId xmlns:a16="http://schemas.microsoft.com/office/drawing/2014/main" val="540831600"/>
                  </a:ext>
                </a:extLst>
              </a:tr>
              <a:tr h="0">
                <a:tc>
                  <a:txBody>
                    <a:bodyPr/>
                    <a:lstStyle/>
                    <a:p>
                      <a:pPr>
                        <a:buNone/>
                      </a:pPr>
                      <a:r>
                        <a:rPr lang="en-US">
                          <a:latin typeface="Courier New" panose="02070309020205020404" pitchFamily="49" charset="0"/>
                        </a:rPr>
                        <a:t>docker-compose up -d</a:t>
                      </a:r>
                      <a:endParaRPr lang="en-US"/>
                    </a:p>
                  </a:txBody>
                  <a:tcPr anchor="ctr">
                    <a:lnL>
                      <a:noFill/>
                    </a:lnL>
                    <a:lnR>
                      <a:noFill/>
                    </a:lnR>
                    <a:lnT>
                      <a:noFill/>
                    </a:lnT>
                    <a:lnB>
                      <a:noFill/>
                    </a:lnB>
                    <a:noFill/>
                  </a:tcPr>
                </a:tc>
                <a:tc>
                  <a:txBody>
                    <a:bodyPr/>
                    <a:lstStyle/>
                    <a:p>
                      <a:pPr>
                        <a:buNone/>
                      </a:pPr>
                      <a:r>
                        <a:rPr lang="en-US"/>
                        <a:t>Build and start containers in background</a:t>
                      </a:r>
                    </a:p>
                  </a:txBody>
                  <a:tcPr anchor="ctr">
                    <a:lnL>
                      <a:noFill/>
                    </a:lnL>
                    <a:lnR>
                      <a:noFill/>
                    </a:lnR>
                    <a:lnT>
                      <a:noFill/>
                    </a:lnT>
                    <a:lnB>
                      <a:noFill/>
                    </a:lnB>
                    <a:noFill/>
                  </a:tcPr>
                </a:tc>
                <a:extLst>
                  <a:ext uri="{0D108BD9-81ED-4DB2-BD59-A6C34878D82A}">
                    <a16:rowId xmlns:a16="http://schemas.microsoft.com/office/drawing/2014/main" val="1331276839"/>
                  </a:ext>
                </a:extLst>
              </a:tr>
              <a:tr h="0">
                <a:tc>
                  <a:txBody>
                    <a:bodyPr/>
                    <a:lstStyle/>
                    <a:p>
                      <a:pPr>
                        <a:buNone/>
                      </a:pPr>
                      <a:r>
                        <a:rPr lang="en-US">
                          <a:latin typeface="Courier New" panose="02070309020205020404" pitchFamily="49" charset="0"/>
                        </a:rPr>
                        <a:t>docker-compose down</a:t>
                      </a:r>
                      <a:endParaRPr lang="en-US"/>
                    </a:p>
                  </a:txBody>
                  <a:tcPr anchor="ctr">
                    <a:lnL>
                      <a:noFill/>
                    </a:lnL>
                    <a:lnR>
                      <a:noFill/>
                    </a:lnR>
                    <a:lnT>
                      <a:noFill/>
                    </a:lnT>
                    <a:lnB>
                      <a:noFill/>
                    </a:lnB>
                    <a:noFill/>
                  </a:tcPr>
                </a:tc>
                <a:tc>
                  <a:txBody>
                    <a:bodyPr/>
                    <a:lstStyle/>
                    <a:p>
                      <a:pPr>
                        <a:buNone/>
                      </a:pPr>
                      <a:r>
                        <a:rPr lang="en-US"/>
                        <a:t>Stop and remove containers, networks, volumes</a:t>
                      </a:r>
                    </a:p>
                  </a:txBody>
                  <a:tcPr anchor="ctr">
                    <a:lnL>
                      <a:noFill/>
                    </a:lnL>
                    <a:lnR>
                      <a:noFill/>
                    </a:lnR>
                    <a:lnT>
                      <a:noFill/>
                    </a:lnT>
                    <a:lnB>
                      <a:noFill/>
                    </a:lnB>
                    <a:noFill/>
                  </a:tcPr>
                </a:tc>
                <a:extLst>
                  <a:ext uri="{0D108BD9-81ED-4DB2-BD59-A6C34878D82A}">
                    <a16:rowId xmlns:a16="http://schemas.microsoft.com/office/drawing/2014/main" val="3929226"/>
                  </a:ext>
                </a:extLst>
              </a:tr>
              <a:tr h="0">
                <a:tc>
                  <a:txBody>
                    <a:bodyPr/>
                    <a:lstStyle/>
                    <a:p>
                      <a:pPr>
                        <a:buNone/>
                      </a:pPr>
                      <a:r>
                        <a:rPr lang="en-US">
                          <a:latin typeface="Courier New" panose="02070309020205020404" pitchFamily="49" charset="0"/>
                        </a:rPr>
                        <a:t>docker-compose logs</a:t>
                      </a:r>
                      <a:endParaRPr lang="en-US"/>
                    </a:p>
                  </a:txBody>
                  <a:tcPr anchor="ctr">
                    <a:lnL>
                      <a:noFill/>
                    </a:lnL>
                    <a:lnR>
                      <a:noFill/>
                    </a:lnR>
                    <a:lnT>
                      <a:noFill/>
                    </a:lnT>
                    <a:lnB>
                      <a:noFill/>
                    </a:lnB>
                    <a:noFill/>
                  </a:tcPr>
                </a:tc>
                <a:tc>
                  <a:txBody>
                    <a:bodyPr/>
                    <a:lstStyle/>
                    <a:p>
                      <a:pPr>
                        <a:buNone/>
                      </a:pPr>
                      <a:r>
                        <a:rPr lang="en-US" dirty="0"/>
                        <a:t>View logs for all services</a:t>
                      </a:r>
                    </a:p>
                  </a:txBody>
                  <a:tcPr anchor="ctr">
                    <a:lnL>
                      <a:noFill/>
                    </a:lnL>
                    <a:lnR>
                      <a:noFill/>
                    </a:lnR>
                    <a:lnT>
                      <a:noFill/>
                    </a:lnT>
                    <a:lnB>
                      <a:noFill/>
                    </a:lnB>
                    <a:noFill/>
                  </a:tcPr>
                </a:tc>
                <a:extLst>
                  <a:ext uri="{0D108BD9-81ED-4DB2-BD59-A6C34878D82A}">
                    <a16:rowId xmlns:a16="http://schemas.microsoft.com/office/drawing/2014/main" val="1799242464"/>
                  </a:ext>
                </a:extLst>
              </a:tr>
              <a:tr h="0">
                <a:tc>
                  <a:txBody>
                    <a:bodyPr/>
                    <a:lstStyle/>
                    <a:p>
                      <a:pPr>
                        <a:buNone/>
                      </a:pPr>
                      <a:r>
                        <a:rPr lang="en-US">
                          <a:latin typeface="Courier New" panose="02070309020205020404" pitchFamily="49" charset="0"/>
                        </a:rPr>
                        <a:t>docker-compose ps</a:t>
                      </a:r>
                      <a:endParaRPr lang="en-US"/>
                    </a:p>
                  </a:txBody>
                  <a:tcPr anchor="ctr">
                    <a:lnL>
                      <a:noFill/>
                    </a:lnL>
                    <a:lnR>
                      <a:noFill/>
                    </a:lnR>
                    <a:lnT>
                      <a:noFill/>
                    </a:lnT>
                    <a:lnB>
                      <a:noFill/>
                    </a:lnB>
                    <a:noFill/>
                  </a:tcPr>
                </a:tc>
                <a:tc>
                  <a:txBody>
                    <a:bodyPr/>
                    <a:lstStyle/>
                    <a:p>
                      <a:pPr>
                        <a:buNone/>
                      </a:pPr>
                      <a:r>
                        <a:rPr lang="en-US"/>
                        <a:t>List running services</a:t>
                      </a:r>
                    </a:p>
                  </a:txBody>
                  <a:tcPr anchor="ctr">
                    <a:lnL>
                      <a:noFill/>
                    </a:lnL>
                    <a:lnR>
                      <a:noFill/>
                    </a:lnR>
                    <a:lnT>
                      <a:noFill/>
                    </a:lnT>
                    <a:lnB>
                      <a:noFill/>
                    </a:lnB>
                    <a:noFill/>
                  </a:tcPr>
                </a:tc>
                <a:extLst>
                  <a:ext uri="{0D108BD9-81ED-4DB2-BD59-A6C34878D82A}">
                    <a16:rowId xmlns:a16="http://schemas.microsoft.com/office/drawing/2014/main" val="2842572393"/>
                  </a:ext>
                </a:extLst>
              </a:tr>
              <a:tr h="0">
                <a:tc>
                  <a:txBody>
                    <a:bodyPr/>
                    <a:lstStyle/>
                    <a:p>
                      <a:pPr>
                        <a:buNone/>
                      </a:pPr>
                      <a:r>
                        <a:rPr lang="en-US" dirty="0">
                          <a:latin typeface="Courier New" panose="02070309020205020404" pitchFamily="49" charset="0"/>
                        </a:rPr>
                        <a:t>docker-compose build</a:t>
                      </a:r>
                      <a:endParaRPr lang="en-US" dirty="0"/>
                    </a:p>
                  </a:txBody>
                  <a:tcPr anchor="ctr">
                    <a:lnL>
                      <a:noFill/>
                    </a:lnL>
                    <a:lnR>
                      <a:noFill/>
                    </a:lnR>
                    <a:lnT>
                      <a:noFill/>
                    </a:lnT>
                    <a:lnB>
                      <a:noFill/>
                    </a:lnB>
                    <a:noFill/>
                  </a:tcPr>
                </a:tc>
                <a:tc>
                  <a:txBody>
                    <a:bodyPr/>
                    <a:lstStyle/>
                    <a:p>
                      <a:pPr>
                        <a:buNone/>
                      </a:pPr>
                      <a:r>
                        <a:rPr lang="en-US" dirty="0"/>
                        <a:t>Rebuild services based on </a:t>
                      </a:r>
                      <a:r>
                        <a:rPr lang="en-US" dirty="0" err="1"/>
                        <a:t>Dockerfiles</a:t>
                      </a:r>
                      <a:endParaRPr lang="en-US" dirty="0"/>
                    </a:p>
                  </a:txBody>
                  <a:tcPr anchor="ctr">
                    <a:lnL>
                      <a:noFill/>
                    </a:lnL>
                    <a:lnR>
                      <a:noFill/>
                    </a:lnR>
                    <a:lnT>
                      <a:noFill/>
                    </a:lnT>
                    <a:lnB>
                      <a:noFill/>
                    </a:lnB>
                    <a:noFill/>
                  </a:tcPr>
                </a:tc>
                <a:extLst>
                  <a:ext uri="{0D108BD9-81ED-4DB2-BD59-A6C34878D82A}">
                    <a16:rowId xmlns:a16="http://schemas.microsoft.com/office/drawing/2014/main" val="3705330457"/>
                  </a:ext>
                </a:extLst>
              </a:tr>
            </a:tbl>
          </a:graphicData>
        </a:graphic>
      </p:graphicFrame>
      <p:pic>
        <p:nvPicPr>
          <p:cNvPr id="8" name="Picture 7">
            <a:extLst>
              <a:ext uri="{FF2B5EF4-FFF2-40B4-BE49-F238E27FC236}">
                <a16:creationId xmlns:a16="http://schemas.microsoft.com/office/drawing/2014/main" id="{2A40B019-CE56-31D6-100A-E55FF370400D}"/>
              </a:ext>
            </a:extLst>
          </p:cNvPr>
          <p:cNvPicPr>
            <a:picLocks noChangeAspect="1"/>
          </p:cNvPicPr>
          <p:nvPr/>
        </p:nvPicPr>
        <p:blipFill>
          <a:blip r:embed="rId3"/>
          <a:stretch>
            <a:fillRect/>
          </a:stretch>
        </p:blipFill>
        <p:spPr>
          <a:xfrm>
            <a:off x="11823463" y="7691338"/>
            <a:ext cx="2695575" cy="457200"/>
          </a:xfrm>
          <a:prstGeom prst="rect">
            <a:avLst/>
          </a:prstGeom>
        </p:spPr>
      </p:pic>
    </p:spTree>
    <p:extLst>
      <p:ext uri="{BB962C8B-B14F-4D97-AF65-F5344CB8AC3E}">
        <p14:creationId xmlns:p14="http://schemas.microsoft.com/office/powerpoint/2010/main" val="2675957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6218" y="767136"/>
            <a:ext cx="8229600" cy="6695328"/>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1847" y="474247"/>
            <a:ext cx="7615451" cy="6691296"/>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34688" y="3382760"/>
            <a:ext cx="3002375" cy="6691296"/>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10002" y="1023352"/>
            <a:ext cx="8229601" cy="6182894"/>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982504" y="1354196"/>
            <a:ext cx="5181964" cy="5181964"/>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194356-BD42-8B93-1967-5CF664804963}"/>
              </a:ext>
            </a:extLst>
          </p:cNvPr>
          <p:cNvSpPr>
            <a:spLocks noGrp="1"/>
          </p:cNvSpPr>
          <p:nvPr>
            <p:ph type="title"/>
          </p:nvPr>
        </p:nvSpPr>
        <p:spPr>
          <a:xfrm>
            <a:off x="991675" y="704226"/>
            <a:ext cx="5076120" cy="4064996"/>
          </a:xfrm>
        </p:spPr>
        <p:txBody>
          <a:bodyPr anchor="b">
            <a:normAutofit/>
          </a:bodyPr>
          <a:lstStyle/>
          <a:p>
            <a:pPr algn="r"/>
            <a:r>
              <a:rPr lang="en-US" sz="4800" dirty="0">
                <a:solidFill>
                  <a:srgbClr val="FFFFFF"/>
                </a:solidFill>
              </a:rPr>
              <a:t>Demo Time: </a:t>
            </a:r>
            <a:br>
              <a:rPr lang="en-US" sz="4800" dirty="0">
                <a:solidFill>
                  <a:srgbClr val="FFFFFF"/>
                </a:solidFill>
              </a:rPr>
            </a:br>
            <a:r>
              <a:rPr lang="en-US" sz="4800" dirty="0">
                <a:solidFill>
                  <a:srgbClr val="FFFFFF"/>
                </a:solidFill>
              </a:rPr>
              <a:t>Docker in Action</a:t>
            </a:r>
            <a:endParaRPr lang="en-EG" sz="4800" dirty="0">
              <a:solidFill>
                <a:srgbClr val="FFFFFF"/>
              </a:solidFill>
            </a:endParaRPr>
          </a:p>
        </p:txBody>
      </p:sp>
      <p:sp>
        <p:nvSpPr>
          <p:cNvPr id="3" name="Content Placeholder 2">
            <a:extLst>
              <a:ext uri="{FF2B5EF4-FFF2-40B4-BE49-F238E27FC236}">
                <a16:creationId xmlns:a16="http://schemas.microsoft.com/office/drawing/2014/main" id="{5E81ACDB-CB28-9032-A869-277602BDC395}"/>
              </a:ext>
            </a:extLst>
          </p:cNvPr>
          <p:cNvSpPr>
            <a:spLocks noGrp="1"/>
          </p:cNvSpPr>
          <p:nvPr>
            <p:ph idx="1"/>
          </p:nvPr>
        </p:nvSpPr>
        <p:spPr>
          <a:xfrm>
            <a:off x="7803789" y="779376"/>
            <a:ext cx="5834937" cy="2912091"/>
          </a:xfrm>
        </p:spPr>
        <p:txBody>
          <a:bodyPr anchor="ctr">
            <a:normAutofit/>
          </a:bodyPr>
          <a:lstStyle/>
          <a:p>
            <a:pPr marL="0" indent="0">
              <a:buNone/>
            </a:pPr>
            <a:r>
              <a:rPr lang="en-US" sz="2800" dirty="0"/>
              <a:t>With one click, Docker Compose spins up your entire app stack – web app, database, cache, and more – all running in containers, all consistent across environments.</a:t>
            </a:r>
          </a:p>
        </p:txBody>
      </p:sp>
      <p:sp>
        <p:nvSpPr>
          <p:cNvPr id="24" name="TextBox 23">
            <a:extLst>
              <a:ext uri="{FF2B5EF4-FFF2-40B4-BE49-F238E27FC236}">
                <a16:creationId xmlns:a16="http://schemas.microsoft.com/office/drawing/2014/main" id="{C73C930C-8258-AEBD-6A57-351172054548}"/>
              </a:ext>
            </a:extLst>
          </p:cNvPr>
          <p:cNvSpPr txBox="1"/>
          <p:nvPr/>
        </p:nvSpPr>
        <p:spPr>
          <a:xfrm>
            <a:off x="7934156" y="4572127"/>
            <a:ext cx="5690402" cy="1200329"/>
          </a:xfrm>
          <a:prstGeom prst="rect">
            <a:avLst/>
          </a:prstGeom>
          <a:noFill/>
        </p:spPr>
        <p:txBody>
          <a:bodyPr wrap="square">
            <a:spAutoFit/>
          </a:bodyPr>
          <a:lstStyle/>
          <a:p>
            <a:pPr marL="0" indent="0" algn="ctr">
              <a:buNone/>
            </a:pPr>
            <a:r>
              <a:rPr lang="en-US" sz="3600" dirty="0"/>
              <a:t>“One click. Full stack. Anywhere.”</a:t>
            </a:r>
          </a:p>
        </p:txBody>
      </p:sp>
    </p:spTree>
    <p:extLst>
      <p:ext uri="{BB962C8B-B14F-4D97-AF65-F5344CB8AC3E}">
        <p14:creationId xmlns:p14="http://schemas.microsoft.com/office/powerpoint/2010/main" val="58780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27597" y="2877987"/>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Docker in a Nutshell</a:t>
            </a:r>
            <a:endParaRPr lang="en-US" sz="4400" dirty="0"/>
          </a:p>
        </p:txBody>
      </p:sp>
      <p:sp>
        <p:nvSpPr>
          <p:cNvPr id="4" name="Text 1"/>
          <p:cNvSpPr/>
          <p:nvPr/>
        </p:nvSpPr>
        <p:spPr>
          <a:xfrm>
            <a:off x="863798" y="4816078"/>
            <a:ext cx="7416403" cy="370165"/>
          </a:xfrm>
          <a:prstGeom prst="rect">
            <a:avLst/>
          </a:prstGeom>
          <a:noFill/>
          <a:ln/>
        </p:spPr>
        <p:txBody>
          <a:bodyPr wrap="none" lIns="0" tIns="0" rIns="0" bIns="0" rtlCol="0" anchor="t"/>
          <a:lstStyle/>
          <a:p>
            <a:pPr marL="0" indent="0" algn="ctr">
              <a:lnSpc>
                <a:spcPts val="2900"/>
              </a:lnSpc>
              <a:buNone/>
            </a:pPr>
            <a:r>
              <a:rPr lang="en-US" sz="1900" dirty="0">
                <a:solidFill>
                  <a:srgbClr val="3D3838"/>
                </a:solidFill>
                <a:latin typeface="Source Sans 3" pitchFamily="34" charset="0"/>
                <a:ea typeface="Source Sans 3" pitchFamily="34" charset="-122"/>
                <a:cs typeface="Source Sans 3" pitchFamily="34" charset="-120"/>
              </a:rPr>
              <a:t>What Problem Does It Solve?</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6BE555-D304-F7DC-2F1C-9278383A7B0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5B213ED-6FFC-D32A-62B2-0500805B8DA2}"/>
              </a:ext>
            </a:extLst>
          </p:cNvPr>
          <p:cNvSpPr/>
          <p:nvPr/>
        </p:nvSpPr>
        <p:spPr>
          <a:xfrm>
            <a:off x="6054923" y="3465212"/>
            <a:ext cx="252055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Q &amp; A</a:t>
            </a:r>
            <a:endParaRPr lang="en-US" sz="4400" dirty="0"/>
          </a:p>
        </p:txBody>
      </p:sp>
      <p:pic>
        <p:nvPicPr>
          <p:cNvPr id="6" name="Picture 5">
            <a:extLst>
              <a:ext uri="{FF2B5EF4-FFF2-40B4-BE49-F238E27FC236}">
                <a16:creationId xmlns:a16="http://schemas.microsoft.com/office/drawing/2014/main" id="{A45B99A9-9948-F8A2-7D0E-6C4625B2242D}"/>
              </a:ext>
            </a:extLst>
          </p:cNvPr>
          <p:cNvPicPr>
            <a:picLocks noChangeAspect="1"/>
          </p:cNvPicPr>
          <p:nvPr/>
        </p:nvPicPr>
        <p:blipFill>
          <a:blip r:embed="rId3"/>
          <a:stretch>
            <a:fillRect/>
          </a:stretch>
        </p:blipFill>
        <p:spPr>
          <a:xfrm>
            <a:off x="10506075" y="7086600"/>
            <a:ext cx="4000500" cy="1047750"/>
          </a:xfrm>
          <a:prstGeom prst="rect">
            <a:avLst/>
          </a:prstGeom>
        </p:spPr>
      </p:pic>
    </p:spTree>
    <p:extLst>
      <p:ext uri="{BB962C8B-B14F-4D97-AF65-F5344CB8AC3E}">
        <p14:creationId xmlns:p14="http://schemas.microsoft.com/office/powerpoint/2010/main" val="35331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C4A266-8FA8-0BF0-7B7F-DEA7B3511CE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0315EB1-9EC3-98A8-EAA9-E706C01136A7}"/>
              </a:ext>
            </a:extLst>
          </p:cNvPr>
          <p:cNvSpPr/>
          <p:nvPr/>
        </p:nvSpPr>
        <p:spPr>
          <a:xfrm>
            <a:off x="4581526" y="1704975"/>
            <a:ext cx="6499026" cy="942975"/>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rPr>
              <a:t>Connect with us</a:t>
            </a:r>
            <a:endParaRPr lang="en-US" sz="4400" dirty="0"/>
          </a:p>
        </p:txBody>
      </p:sp>
      <p:pic>
        <p:nvPicPr>
          <p:cNvPr id="6" name="Picture 5">
            <a:extLst>
              <a:ext uri="{FF2B5EF4-FFF2-40B4-BE49-F238E27FC236}">
                <a16:creationId xmlns:a16="http://schemas.microsoft.com/office/drawing/2014/main" id="{8DB80246-0A87-263D-B9C9-D91D5F108B40}"/>
              </a:ext>
            </a:extLst>
          </p:cNvPr>
          <p:cNvPicPr>
            <a:picLocks noChangeAspect="1"/>
          </p:cNvPicPr>
          <p:nvPr/>
        </p:nvPicPr>
        <p:blipFill>
          <a:blip r:embed="rId3"/>
          <a:stretch>
            <a:fillRect/>
          </a:stretch>
        </p:blipFill>
        <p:spPr>
          <a:xfrm>
            <a:off x="10506075" y="7086600"/>
            <a:ext cx="4000500" cy="1047750"/>
          </a:xfrm>
          <a:prstGeom prst="rect">
            <a:avLst/>
          </a:prstGeom>
        </p:spPr>
      </p:pic>
      <p:sp>
        <p:nvSpPr>
          <p:cNvPr id="2" name="Text 0">
            <a:extLst>
              <a:ext uri="{FF2B5EF4-FFF2-40B4-BE49-F238E27FC236}">
                <a16:creationId xmlns:a16="http://schemas.microsoft.com/office/drawing/2014/main" id="{6CCFC8A9-9A81-21F6-D4AB-E740F463F021}"/>
              </a:ext>
            </a:extLst>
          </p:cNvPr>
          <p:cNvSpPr/>
          <p:nvPr/>
        </p:nvSpPr>
        <p:spPr>
          <a:xfrm>
            <a:off x="323851" y="3529012"/>
            <a:ext cx="6499026" cy="942975"/>
          </a:xfrm>
          <a:prstGeom prst="rect">
            <a:avLst/>
          </a:prstGeom>
          <a:noFill/>
          <a:ln/>
        </p:spPr>
        <p:txBody>
          <a:bodyPr wrap="square" lIns="0" tIns="0" rIns="0" bIns="0" rtlCol="0" anchor="t"/>
          <a:lstStyle/>
          <a:p>
            <a:pPr marL="0" indent="0" algn="l">
              <a:lnSpc>
                <a:spcPts val="5500"/>
              </a:lnSpc>
              <a:buNone/>
            </a:pPr>
            <a:r>
              <a:rPr lang="en-US" sz="2800" b="1" dirty="0">
                <a:solidFill>
                  <a:srgbClr val="000000"/>
                </a:solidFill>
                <a:latin typeface="Montserrat Bold" pitchFamily="34" charset="0"/>
              </a:rPr>
              <a:t>Ahmad Almla Rashed</a:t>
            </a:r>
            <a:endParaRPr lang="en-US" sz="2800" dirty="0"/>
          </a:p>
        </p:txBody>
      </p:sp>
      <p:cxnSp>
        <p:nvCxnSpPr>
          <p:cNvPr id="5" name="Straight Connector 4">
            <a:extLst>
              <a:ext uri="{FF2B5EF4-FFF2-40B4-BE49-F238E27FC236}">
                <a16:creationId xmlns:a16="http://schemas.microsoft.com/office/drawing/2014/main" id="{5291ECAD-80E4-7527-FEB9-3200B477999C}"/>
              </a:ext>
            </a:extLst>
          </p:cNvPr>
          <p:cNvCxnSpPr/>
          <p:nvPr/>
        </p:nvCxnSpPr>
        <p:spPr>
          <a:xfrm flipV="1">
            <a:off x="0" y="2733675"/>
            <a:ext cx="14697075" cy="6667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0">
            <a:extLst>
              <a:ext uri="{FF2B5EF4-FFF2-40B4-BE49-F238E27FC236}">
                <a16:creationId xmlns:a16="http://schemas.microsoft.com/office/drawing/2014/main" id="{CD65523B-1B58-8915-7578-E779460A65E0}"/>
              </a:ext>
            </a:extLst>
          </p:cNvPr>
          <p:cNvSpPr/>
          <p:nvPr/>
        </p:nvSpPr>
        <p:spPr>
          <a:xfrm>
            <a:off x="323851" y="5110162"/>
            <a:ext cx="6499026" cy="942975"/>
          </a:xfrm>
          <a:prstGeom prst="rect">
            <a:avLst/>
          </a:prstGeom>
          <a:noFill/>
          <a:ln/>
        </p:spPr>
        <p:txBody>
          <a:bodyPr wrap="square" lIns="0" tIns="0" rIns="0" bIns="0" rtlCol="0" anchor="t"/>
          <a:lstStyle/>
          <a:p>
            <a:pPr marL="0" indent="0" algn="l">
              <a:lnSpc>
                <a:spcPts val="5500"/>
              </a:lnSpc>
              <a:buNone/>
            </a:pPr>
            <a:r>
              <a:rPr lang="en-US" sz="2800" b="1" dirty="0">
                <a:solidFill>
                  <a:srgbClr val="000000"/>
                </a:solidFill>
                <a:latin typeface="Montserrat Bold" pitchFamily="34" charset="0"/>
              </a:rPr>
              <a:t>Ali Aljohmani</a:t>
            </a:r>
            <a:endParaRPr lang="en-US" sz="2800" dirty="0"/>
          </a:p>
        </p:txBody>
      </p:sp>
      <p:sp>
        <p:nvSpPr>
          <p:cNvPr id="9" name="TextBox 8">
            <a:extLst>
              <a:ext uri="{FF2B5EF4-FFF2-40B4-BE49-F238E27FC236}">
                <a16:creationId xmlns:a16="http://schemas.microsoft.com/office/drawing/2014/main" id="{98DE2654-855A-5550-36A8-972A45F85699}"/>
              </a:ext>
            </a:extLst>
          </p:cNvPr>
          <p:cNvSpPr txBox="1"/>
          <p:nvPr/>
        </p:nvSpPr>
        <p:spPr>
          <a:xfrm>
            <a:off x="477739" y="5868471"/>
            <a:ext cx="7353300" cy="369332"/>
          </a:xfrm>
          <a:prstGeom prst="rect">
            <a:avLst/>
          </a:prstGeom>
          <a:noFill/>
        </p:spPr>
        <p:txBody>
          <a:bodyPr wrap="square">
            <a:spAutoFit/>
          </a:bodyPr>
          <a:lstStyle/>
          <a:p>
            <a:r>
              <a:rPr lang="en-US" dirty="0"/>
              <a:t>https://www.linkedin.com/in/ali-aljohmani-921366176/</a:t>
            </a:r>
          </a:p>
        </p:txBody>
      </p:sp>
      <p:sp>
        <p:nvSpPr>
          <p:cNvPr id="10" name="TextBox 9">
            <a:extLst>
              <a:ext uri="{FF2B5EF4-FFF2-40B4-BE49-F238E27FC236}">
                <a16:creationId xmlns:a16="http://schemas.microsoft.com/office/drawing/2014/main" id="{9039FB06-D34E-B1B8-9E4C-B3EC80857238}"/>
              </a:ext>
            </a:extLst>
          </p:cNvPr>
          <p:cNvSpPr txBox="1"/>
          <p:nvPr/>
        </p:nvSpPr>
        <p:spPr>
          <a:xfrm>
            <a:off x="446189" y="4287321"/>
            <a:ext cx="7353300" cy="369332"/>
          </a:xfrm>
          <a:prstGeom prst="rect">
            <a:avLst/>
          </a:prstGeom>
          <a:noFill/>
        </p:spPr>
        <p:txBody>
          <a:bodyPr wrap="square">
            <a:spAutoFit/>
          </a:bodyPr>
          <a:lstStyle/>
          <a:p>
            <a:r>
              <a:rPr lang="en-US" dirty="0"/>
              <a:t>https://www.linkedin.com/in/ahmad-almla-rashed/</a:t>
            </a:r>
          </a:p>
        </p:txBody>
      </p:sp>
    </p:spTree>
    <p:extLst>
      <p:ext uri="{BB962C8B-B14F-4D97-AF65-F5344CB8AC3E}">
        <p14:creationId xmlns:p14="http://schemas.microsoft.com/office/powerpoint/2010/main" val="269688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681645" y="2736413"/>
            <a:ext cx="3780592" cy="350639"/>
          </a:xfrm>
          <a:prstGeom prst="rect">
            <a:avLst/>
          </a:prstGeom>
          <a:noFill/>
          <a:ln/>
        </p:spPr>
        <p:txBody>
          <a:bodyPr wrap="none" lIns="0" tIns="0" rIns="0" bIns="0" rtlCol="0" anchor="t"/>
          <a:lstStyle/>
          <a:p>
            <a:pPr marL="0" indent="0" algn="ctr">
              <a:lnSpc>
                <a:spcPts val="2750"/>
              </a:lnSpc>
              <a:buNone/>
            </a:pPr>
            <a:r>
              <a:rPr lang="en-US" sz="4800" b="1" dirty="0"/>
              <a:t>Why do we need Docker?</a:t>
            </a:r>
          </a:p>
        </p:txBody>
      </p:sp>
      <p:sp>
        <p:nvSpPr>
          <p:cNvPr id="4" name="Text 1"/>
          <p:cNvSpPr/>
          <p:nvPr/>
        </p:nvSpPr>
        <p:spPr>
          <a:xfrm>
            <a:off x="863798" y="3364706"/>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Applications often break when moved between different environments, like from your development machine to a testing server, or from testing to production. This leads to the infamous </a:t>
            </a:r>
            <a:r>
              <a:rPr lang="en-US" sz="1900" b="1" dirty="0">
                <a:solidFill>
                  <a:srgbClr val="3D3838"/>
                </a:solidFill>
                <a:latin typeface="Source Sans 3" pitchFamily="34" charset="0"/>
                <a:ea typeface="Source Sans 3" pitchFamily="34" charset="-122"/>
                <a:cs typeface="Source Sans 3" pitchFamily="34" charset="-120"/>
              </a:rPr>
              <a:t>"It works on my machine!"</a:t>
            </a:r>
            <a:r>
              <a:rPr lang="en-US" sz="1900" dirty="0">
                <a:solidFill>
                  <a:srgbClr val="3D3838"/>
                </a:solidFill>
                <a:latin typeface="Source Sans 3" pitchFamily="34" charset="0"/>
                <a:ea typeface="Source Sans 3" pitchFamily="34" charset="-122"/>
                <a:cs typeface="Source Sans 3" pitchFamily="34" charset="-120"/>
              </a:rPr>
              <a:t> problem.</a:t>
            </a:r>
            <a:endParaRPr lang="en-US" sz="1900" dirty="0"/>
          </a:p>
        </p:txBody>
      </p:sp>
      <p:sp>
        <p:nvSpPr>
          <p:cNvPr id="5" name="Text 2"/>
          <p:cNvSpPr/>
          <p:nvPr/>
        </p:nvSpPr>
        <p:spPr>
          <a:xfrm>
            <a:off x="863798" y="5123021"/>
            <a:ext cx="7416403" cy="370165"/>
          </a:xfrm>
          <a:prstGeom prst="rect">
            <a:avLst/>
          </a:prstGeom>
          <a:noFill/>
          <a:ln/>
        </p:spPr>
        <p:txBody>
          <a:bodyPr wrap="none" lIns="0" tIns="0" rIns="0" bIns="0" rtlCol="0" anchor="t"/>
          <a:lstStyle/>
          <a:p>
            <a:pPr marL="0" indent="0" algn="ctr">
              <a:lnSpc>
                <a:spcPts val="2900"/>
              </a:lnSpc>
              <a:buNone/>
            </a:pPr>
            <a:r>
              <a:rPr lang="en-US" sz="1900" dirty="0">
                <a:solidFill>
                  <a:srgbClr val="3D3838"/>
                </a:solidFill>
                <a:latin typeface="Source Sans 3" pitchFamily="34" charset="0"/>
                <a:ea typeface="Source Sans 3" pitchFamily="34" charset="-122"/>
                <a:cs typeface="Source Sans 3" pitchFamily="34" charset="-120"/>
              </a:rPr>
              <a:t>Works on my machine… but not here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7B90B-8C74-71AA-93AB-61613A9A53F1}"/>
              </a:ext>
            </a:extLst>
          </p:cNvPr>
          <p:cNvPicPr>
            <a:picLocks noChangeAspect="1"/>
          </p:cNvPicPr>
          <p:nvPr/>
        </p:nvPicPr>
        <p:blipFill>
          <a:blip r:embed="rId2"/>
          <a:stretch>
            <a:fillRect/>
          </a:stretch>
        </p:blipFill>
        <p:spPr>
          <a:xfrm>
            <a:off x="309967" y="1357194"/>
            <a:ext cx="14116152" cy="6375555"/>
          </a:xfrm>
          <a:prstGeom prst="rect">
            <a:avLst/>
          </a:prstGeom>
        </p:spPr>
      </p:pic>
      <p:sp>
        <p:nvSpPr>
          <p:cNvPr id="4" name="TextBox 3">
            <a:extLst>
              <a:ext uri="{FF2B5EF4-FFF2-40B4-BE49-F238E27FC236}">
                <a16:creationId xmlns:a16="http://schemas.microsoft.com/office/drawing/2014/main" id="{6D77734E-7DD5-1D43-4AD7-228A979951EA}"/>
              </a:ext>
            </a:extLst>
          </p:cNvPr>
          <p:cNvSpPr txBox="1"/>
          <p:nvPr/>
        </p:nvSpPr>
        <p:spPr>
          <a:xfrm>
            <a:off x="1115878" y="427776"/>
            <a:ext cx="10275377" cy="830997"/>
          </a:xfrm>
          <a:prstGeom prst="rect">
            <a:avLst/>
          </a:prstGeom>
          <a:noFill/>
        </p:spPr>
        <p:txBody>
          <a:bodyPr wrap="square" rtlCol="0">
            <a:spAutoFit/>
          </a:bodyPr>
          <a:lstStyle/>
          <a:p>
            <a:r>
              <a:rPr lang="en-US" sz="4800" b="1" dirty="0"/>
              <a:t>containerization vs virtualization</a:t>
            </a:r>
          </a:p>
        </p:txBody>
      </p:sp>
      <p:pic>
        <p:nvPicPr>
          <p:cNvPr id="5" name="Picture 4">
            <a:extLst>
              <a:ext uri="{FF2B5EF4-FFF2-40B4-BE49-F238E27FC236}">
                <a16:creationId xmlns:a16="http://schemas.microsoft.com/office/drawing/2014/main" id="{474FB8EF-7436-54A4-0844-FE9FD488F121}"/>
              </a:ext>
            </a:extLst>
          </p:cNvPr>
          <p:cNvPicPr>
            <a:picLocks noChangeAspect="1"/>
          </p:cNvPicPr>
          <p:nvPr/>
        </p:nvPicPr>
        <p:blipFill>
          <a:blip r:embed="rId3"/>
          <a:stretch>
            <a:fillRect/>
          </a:stretch>
        </p:blipFill>
        <p:spPr>
          <a:xfrm>
            <a:off x="11734800" y="7732749"/>
            <a:ext cx="2895600" cy="390525"/>
          </a:xfrm>
          <a:prstGeom prst="rect">
            <a:avLst/>
          </a:prstGeom>
        </p:spPr>
      </p:pic>
    </p:spTree>
    <p:extLst>
      <p:ext uri="{BB962C8B-B14F-4D97-AF65-F5344CB8AC3E}">
        <p14:creationId xmlns:p14="http://schemas.microsoft.com/office/powerpoint/2010/main" val="158785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05807" y="514112"/>
            <a:ext cx="3618667" cy="265628"/>
          </a:xfrm>
          <a:prstGeom prst="rect">
            <a:avLst/>
          </a:prstGeom>
          <a:noFill/>
          <a:ln/>
        </p:spPr>
        <p:txBody>
          <a:bodyPr wrap="none" lIns="0" tIns="0" rIns="0" bIns="0" rtlCol="0" anchor="t"/>
          <a:lstStyle/>
          <a:p>
            <a:pPr marL="0" indent="0" algn="ctr">
              <a:lnSpc>
                <a:spcPts val="2050"/>
              </a:lnSpc>
              <a:buNone/>
            </a:pPr>
            <a:r>
              <a:rPr lang="en-US" sz="3600" b="1" dirty="0">
                <a:solidFill>
                  <a:srgbClr val="000000"/>
                </a:solidFill>
                <a:latin typeface="Montserrat Bold" pitchFamily="34" charset="0"/>
              </a:rPr>
              <a:t>What is Docker in simple terms?</a:t>
            </a:r>
          </a:p>
        </p:txBody>
      </p:sp>
      <p:sp>
        <p:nvSpPr>
          <p:cNvPr id="3" name="Text 1"/>
          <p:cNvSpPr/>
          <p:nvPr/>
        </p:nvSpPr>
        <p:spPr>
          <a:xfrm>
            <a:off x="654368" y="1153597"/>
            <a:ext cx="13321665" cy="560784"/>
          </a:xfrm>
          <a:prstGeom prst="rect">
            <a:avLst/>
          </a:prstGeom>
          <a:noFill/>
          <a:ln/>
        </p:spPr>
        <p:txBody>
          <a:bodyPr wrap="square" lIns="0" tIns="0" rIns="0" bIns="0" rtlCol="0" anchor="t"/>
          <a:lstStyle/>
          <a:p>
            <a:pPr marL="0" indent="0" algn="l">
              <a:lnSpc>
                <a:spcPts val="2200"/>
              </a:lnSpc>
              <a:buNone/>
            </a:pPr>
            <a:r>
              <a:rPr lang="en-US" sz="1900" dirty="0">
                <a:solidFill>
                  <a:srgbClr val="3D3838"/>
                </a:solidFill>
                <a:latin typeface="Source Sans 3" pitchFamily="34" charset="0"/>
              </a:rPr>
              <a:t>Docker packages your application and all its necessary components – code, runtime, libraries, environment variables – into a single, lightweight, and portable unit called a container. Think of it like a standardized shipping container for your code.</a:t>
            </a:r>
          </a:p>
        </p:txBody>
      </p:sp>
      <p:pic>
        <p:nvPicPr>
          <p:cNvPr id="4" name="Image 0" descr="preencoded.png"/>
          <p:cNvPicPr>
            <a:picLocks noChangeAspect="1"/>
          </p:cNvPicPr>
          <p:nvPr/>
        </p:nvPicPr>
        <p:blipFill>
          <a:blip r:embed="rId3"/>
          <a:stretch>
            <a:fillRect/>
          </a:stretch>
        </p:blipFill>
        <p:spPr>
          <a:xfrm>
            <a:off x="1091689" y="2088238"/>
            <a:ext cx="5083823" cy="5083823"/>
          </a:xfrm>
          <a:prstGeom prst="rect">
            <a:avLst/>
          </a:prstGeom>
        </p:spPr>
      </p:pic>
      <p:sp>
        <p:nvSpPr>
          <p:cNvPr id="5" name="Text 2"/>
          <p:cNvSpPr/>
          <p:nvPr/>
        </p:nvSpPr>
        <p:spPr>
          <a:xfrm>
            <a:off x="9124474" y="4470784"/>
            <a:ext cx="2714387" cy="318730"/>
          </a:xfrm>
          <a:prstGeom prst="rect">
            <a:avLst/>
          </a:prstGeom>
          <a:noFill/>
          <a:ln/>
        </p:spPr>
        <p:txBody>
          <a:bodyPr wrap="none" lIns="0" tIns="0" rIns="0" bIns="0" rtlCol="0" anchor="t"/>
          <a:lstStyle/>
          <a:p>
            <a:pPr marL="0" indent="0" algn="ctr">
              <a:lnSpc>
                <a:spcPts val="2500"/>
              </a:lnSpc>
              <a:buNone/>
            </a:pPr>
            <a:r>
              <a:rPr lang="en-US" sz="2000" b="1" dirty="0">
                <a:solidFill>
                  <a:srgbClr val="000000"/>
                </a:solidFill>
                <a:latin typeface="Montserrat Bold" pitchFamily="34" charset="0"/>
                <a:ea typeface="Montserrat Bold" pitchFamily="34" charset="-122"/>
                <a:cs typeface="Montserrat Bold" pitchFamily="34" charset="-120"/>
              </a:rPr>
              <a:t>Ship code anywhere</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84239" y="398046"/>
            <a:ext cx="3081933" cy="185976"/>
          </a:xfrm>
          <a:prstGeom prst="rect">
            <a:avLst/>
          </a:prstGeom>
          <a:noFill/>
          <a:ln/>
        </p:spPr>
        <p:txBody>
          <a:bodyPr wrap="none" lIns="0" tIns="0" rIns="0" bIns="0" rtlCol="0" anchor="t"/>
          <a:lstStyle/>
          <a:p>
            <a:pPr marL="0" indent="0" algn="ctr">
              <a:lnSpc>
                <a:spcPts val="1450"/>
              </a:lnSpc>
              <a:buNone/>
            </a:pPr>
            <a:r>
              <a:rPr lang="en-US" sz="3600" b="1" dirty="0">
                <a:solidFill>
                  <a:srgbClr val="000000"/>
                </a:solidFill>
                <a:latin typeface="Montserrat Bold" pitchFamily="34" charset="0"/>
              </a:rPr>
              <a:t>Containers &amp; Images</a:t>
            </a:r>
          </a:p>
        </p:txBody>
      </p:sp>
      <p:sp>
        <p:nvSpPr>
          <p:cNvPr id="3" name="Text 1"/>
          <p:cNvSpPr/>
          <p:nvPr/>
        </p:nvSpPr>
        <p:spPr>
          <a:xfrm>
            <a:off x="4070509" y="794276"/>
            <a:ext cx="6489383" cy="513517"/>
          </a:xfrm>
          <a:prstGeom prst="rect">
            <a:avLst/>
          </a:prstGeom>
          <a:noFill/>
          <a:ln/>
        </p:spPr>
        <p:txBody>
          <a:bodyPr wrap="none" lIns="0" tIns="0" rIns="0" bIns="0" rtlCol="0" anchor="t"/>
          <a:lstStyle/>
          <a:p>
            <a:pPr marL="0" indent="0" algn="ctr">
              <a:lnSpc>
                <a:spcPts val="4000"/>
              </a:lnSpc>
              <a:buNone/>
            </a:pPr>
            <a:r>
              <a:rPr lang="en-US" sz="3200" b="1" dirty="0">
                <a:solidFill>
                  <a:srgbClr val="2D2E34"/>
                </a:solidFill>
                <a:latin typeface="Montserrat Bold" pitchFamily="34" charset="0"/>
                <a:ea typeface="Montserrat Bold" pitchFamily="34" charset="-122"/>
                <a:cs typeface="Montserrat Bold" pitchFamily="34" charset="-120"/>
              </a:rPr>
              <a:t>The Building Blocks of Docker</a:t>
            </a:r>
            <a:endParaRPr lang="en-US" sz="3200" dirty="0"/>
          </a:p>
        </p:txBody>
      </p:sp>
      <p:sp>
        <p:nvSpPr>
          <p:cNvPr id="4" name="Text 2"/>
          <p:cNvSpPr/>
          <p:nvPr/>
        </p:nvSpPr>
        <p:spPr>
          <a:xfrm>
            <a:off x="458510" y="1518047"/>
            <a:ext cx="3258503" cy="223242"/>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The Container: </a:t>
            </a:r>
            <a:r>
              <a:rPr lang="en-US" sz="1400" b="1" dirty="0">
                <a:solidFill>
                  <a:srgbClr val="5E98F1"/>
                </a:solidFill>
                <a:latin typeface="Montserrat Bold" pitchFamily="34" charset="0"/>
                <a:ea typeface="Montserrat Bold" pitchFamily="34" charset="-122"/>
                <a:cs typeface="Montserrat Bold" pitchFamily="34" charset="-120"/>
              </a:rPr>
              <a:t>A Running Instance</a:t>
            </a:r>
            <a:endParaRPr lang="en-US" sz="1400" dirty="0"/>
          </a:p>
        </p:txBody>
      </p:sp>
      <p:sp>
        <p:nvSpPr>
          <p:cNvPr id="5" name="Text 3"/>
          <p:cNvSpPr/>
          <p:nvPr/>
        </p:nvSpPr>
        <p:spPr>
          <a:xfrm>
            <a:off x="458510" y="1872258"/>
            <a:ext cx="6696908" cy="589359"/>
          </a:xfrm>
          <a:prstGeom prst="rect">
            <a:avLst/>
          </a:prstGeom>
          <a:noFill/>
          <a:ln/>
        </p:spPr>
        <p:txBody>
          <a:bodyPr wrap="square" lIns="0" tIns="0" rIns="0" bIns="0" rtlCol="0" anchor="t"/>
          <a:lstStyle/>
          <a:p>
            <a:pPr marL="0" indent="0" algn="l">
              <a:lnSpc>
                <a:spcPts val="1500"/>
              </a:lnSpc>
              <a:buNone/>
            </a:pPr>
            <a:r>
              <a:rPr lang="en-US" dirty="0">
                <a:solidFill>
                  <a:srgbClr val="3D3838"/>
                </a:solidFill>
                <a:latin typeface="Source Sans 3" pitchFamily="34" charset="0"/>
              </a:rPr>
              <a:t>Think of a container as the actual, living, breathing instance of your application running in isolation. It's a lightweight, executable package that includes everything needed to run a piece of software, including the code, a runtime, system tools, system libraries and settings.</a:t>
            </a:r>
          </a:p>
        </p:txBody>
      </p:sp>
      <p:pic>
        <p:nvPicPr>
          <p:cNvPr id="6" name="Image 0" descr="preencoded.png"/>
          <p:cNvPicPr>
            <a:picLocks noChangeAspect="1"/>
          </p:cNvPicPr>
          <p:nvPr/>
        </p:nvPicPr>
        <p:blipFill>
          <a:blip r:embed="rId3"/>
          <a:stretch>
            <a:fillRect/>
          </a:stretch>
        </p:blipFill>
        <p:spPr>
          <a:xfrm>
            <a:off x="1331779" y="3026082"/>
            <a:ext cx="4770467" cy="4770467"/>
          </a:xfrm>
          <a:prstGeom prst="rect">
            <a:avLst/>
          </a:prstGeom>
        </p:spPr>
      </p:pic>
      <p:sp>
        <p:nvSpPr>
          <p:cNvPr id="7" name="Text 4"/>
          <p:cNvSpPr/>
          <p:nvPr/>
        </p:nvSpPr>
        <p:spPr>
          <a:xfrm>
            <a:off x="458510" y="9453086"/>
            <a:ext cx="6696908" cy="196453"/>
          </a:xfrm>
          <a:prstGeom prst="rect">
            <a:avLst/>
          </a:prstGeom>
          <a:noFill/>
          <a:ln/>
        </p:spPr>
        <p:txBody>
          <a:bodyPr wrap="none" lIns="0" tIns="0" rIns="0" bIns="0" rtlCol="0" anchor="t"/>
          <a:lstStyle/>
          <a:p>
            <a:pPr marL="0" indent="0" algn="ctr">
              <a:lnSpc>
                <a:spcPts val="1500"/>
              </a:lnSpc>
              <a:buNone/>
            </a:pPr>
            <a:r>
              <a:rPr lang="en-US" sz="1000" dirty="0">
                <a:solidFill>
                  <a:srgbClr val="3D3838"/>
                </a:solidFill>
                <a:latin typeface="Source Sans 3" pitchFamily="34" charset="0"/>
                <a:ea typeface="Source Sans 3" pitchFamily="34" charset="-122"/>
                <a:cs typeface="Source Sans 3" pitchFamily="34" charset="-120"/>
              </a:rPr>
              <a:t>Your app, consistently running everywhere.</a:t>
            </a:r>
            <a:endParaRPr lang="en-US" sz="1000" dirty="0"/>
          </a:p>
        </p:txBody>
      </p:sp>
      <p:sp>
        <p:nvSpPr>
          <p:cNvPr id="8" name="Text 5"/>
          <p:cNvSpPr/>
          <p:nvPr/>
        </p:nvSpPr>
        <p:spPr>
          <a:xfrm>
            <a:off x="7482602" y="1518047"/>
            <a:ext cx="2367558" cy="223242"/>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The Image: </a:t>
            </a:r>
            <a:r>
              <a:rPr lang="en-US" sz="1400" b="1" dirty="0">
                <a:solidFill>
                  <a:srgbClr val="5E98F1"/>
                </a:solidFill>
                <a:latin typeface="Montserrat Bold" pitchFamily="34" charset="0"/>
                <a:ea typeface="Montserrat Bold" pitchFamily="34" charset="-122"/>
                <a:cs typeface="Montserrat Bold" pitchFamily="34" charset="-120"/>
              </a:rPr>
              <a:t>The Blueprint</a:t>
            </a:r>
            <a:endParaRPr lang="en-US" sz="1400" dirty="0"/>
          </a:p>
        </p:txBody>
      </p:sp>
      <p:sp>
        <p:nvSpPr>
          <p:cNvPr id="9" name="Text 6"/>
          <p:cNvSpPr/>
          <p:nvPr/>
        </p:nvSpPr>
        <p:spPr>
          <a:xfrm>
            <a:off x="7482602" y="1872258"/>
            <a:ext cx="6696908" cy="589359"/>
          </a:xfrm>
          <a:prstGeom prst="rect">
            <a:avLst/>
          </a:prstGeom>
          <a:noFill/>
          <a:ln/>
        </p:spPr>
        <p:txBody>
          <a:bodyPr wrap="square" lIns="0" tIns="0" rIns="0" bIns="0" rtlCol="0" anchor="t"/>
          <a:lstStyle/>
          <a:p>
            <a:pPr>
              <a:lnSpc>
                <a:spcPts val="1500"/>
              </a:lnSpc>
            </a:pPr>
            <a:r>
              <a:rPr lang="en-US" dirty="0">
                <a:solidFill>
                  <a:srgbClr val="3D3838"/>
                </a:solidFill>
                <a:latin typeface="Source Sans 3" pitchFamily="34" charset="0"/>
              </a:rPr>
              <a:t>Before you can have a running container, you need an image. An image is a read-only template that contains all the instructions and components needed to create a container. It's like the detailed blueprint or recipe for your application's environment.</a:t>
            </a:r>
          </a:p>
        </p:txBody>
      </p:sp>
      <p:pic>
        <p:nvPicPr>
          <p:cNvPr id="10" name="Image 1" descr="preencoded.png"/>
          <p:cNvPicPr>
            <a:picLocks noChangeAspect="1"/>
          </p:cNvPicPr>
          <p:nvPr/>
        </p:nvPicPr>
        <p:blipFill>
          <a:blip r:embed="rId4"/>
          <a:stretch>
            <a:fillRect/>
          </a:stretch>
        </p:blipFill>
        <p:spPr>
          <a:xfrm>
            <a:off x="8174658" y="3026081"/>
            <a:ext cx="4770467" cy="4770467"/>
          </a:xfrm>
          <a:prstGeom prst="rect">
            <a:avLst/>
          </a:prstGeom>
        </p:spPr>
      </p:pic>
      <p:sp>
        <p:nvSpPr>
          <p:cNvPr id="11" name="Text 7"/>
          <p:cNvSpPr/>
          <p:nvPr/>
        </p:nvSpPr>
        <p:spPr>
          <a:xfrm>
            <a:off x="7482602" y="9453086"/>
            <a:ext cx="6696908" cy="196453"/>
          </a:xfrm>
          <a:prstGeom prst="rect">
            <a:avLst/>
          </a:prstGeom>
          <a:noFill/>
          <a:ln/>
        </p:spPr>
        <p:txBody>
          <a:bodyPr wrap="none" lIns="0" tIns="0" rIns="0" bIns="0" rtlCol="0" anchor="t"/>
          <a:lstStyle/>
          <a:p>
            <a:pPr marL="0" indent="0" algn="ctr">
              <a:lnSpc>
                <a:spcPts val="1500"/>
              </a:lnSpc>
              <a:buNone/>
            </a:pPr>
            <a:r>
              <a:rPr lang="en-US" sz="1000" dirty="0">
                <a:solidFill>
                  <a:srgbClr val="3D3838"/>
                </a:solidFill>
                <a:latin typeface="Source Sans 3" pitchFamily="34" charset="0"/>
                <a:ea typeface="Source Sans 3" pitchFamily="34" charset="-122"/>
                <a:cs typeface="Source Sans 3" pitchFamily="34" charset="-120"/>
              </a:rPr>
              <a:t>Image = Blueprint, Container = House</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12763" y="1065728"/>
            <a:ext cx="2804874" cy="350639"/>
          </a:xfrm>
          <a:prstGeom prst="rect">
            <a:avLst/>
          </a:prstGeom>
          <a:noFill/>
          <a:ln/>
        </p:spPr>
        <p:txBody>
          <a:bodyPr wrap="none" lIns="0" tIns="0" rIns="0" bIns="0" rtlCol="0" anchor="t"/>
          <a:lstStyle/>
          <a:p>
            <a:pPr marL="0" indent="0" algn="ctr">
              <a:lnSpc>
                <a:spcPts val="2750"/>
              </a:lnSpc>
              <a:buNone/>
            </a:pPr>
            <a:r>
              <a:rPr lang="en-US" sz="3600" b="1" dirty="0">
                <a:solidFill>
                  <a:srgbClr val="000000"/>
                </a:solidFill>
                <a:latin typeface="Montserrat Bold" pitchFamily="34" charset="0"/>
              </a:rPr>
              <a:t>What is an image?</a:t>
            </a:r>
          </a:p>
        </p:txBody>
      </p:sp>
      <p:sp>
        <p:nvSpPr>
          <p:cNvPr id="3" name="Text 1"/>
          <p:cNvSpPr/>
          <p:nvPr/>
        </p:nvSpPr>
        <p:spPr>
          <a:xfrm>
            <a:off x="863798" y="1910001"/>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An </a:t>
            </a:r>
            <a:r>
              <a:rPr lang="en-US" sz="1900" b="1" dirty="0">
                <a:solidFill>
                  <a:srgbClr val="3D3838"/>
                </a:solidFill>
                <a:latin typeface="Source Sans 3" pitchFamily="34" charset="0"/>
                <a:ea typeface="Source Sans 3" pitchFamily="34" charset="-122"/>
                <a:cs typeface="Source Sans 3" pitchFamily="34" charset="-120"/>
              </a:rPr>
              <a:t>image</a:t>
            </a:r>
            <a:r>
              <a:rPr lang="en-US" sz="1900" dirty="0">
                <a:solidFill>
                  <a:srgbClr val="3D3838"/>
                </a:solidFill>
                <a:latin typeface="Source Sans 3" pitchFamily="34" charset="0"/>
                <a:ea typeface="Source Sans 3" pitchFamily="34" charset="-122"/>
                <a:cs typeface="Source Sans 3" pitchFamily="34" charset="-120"/>
              </a:rPr>
              <a:t> is a read-only template that contains your application and its dependencies, essentially a blueprint for creating containers. It tells Docker exactly what to run.</a:t>
            </a:r>
            <a:endParaRPr lang="en-US" sz="1900" dirty="0"/>
          </a:p>
        </p:txBody>
      </p:sp>
      <p:pic>
        <p:nvPicPr>
          <p:cNvPr id="4" name="Image 0" descr="preencoded.png"/>
          <p:cNvPicPr>
            <a:picLocks noChangeAspect="1"/>
          </p:cNvPicPr>
          <p:nvPr/>
        </p:nvPicPr>
        <p:blipFill>
          <a:blip r:embed="rId3"/>
          <a:stretch>
            <a:fillRect/>
          </a:stretch>
        </p:blipFill>
        <p:spPr>
          <a:xfrm>
            <a:off x="863798" y="3205639"/>
            <a:ext cx="6150293" cy="3088362"/>
          </a:xfrm>
          <a:prstGeom prst="rect">
            <a:avLst/>
          </a:prstGeom>
        </p:spPr>
      </p:pic>
      <p:sp>
        <p:nvSpPr>
          <p:cNvPr id="5" name="Text 2"/>
          <p:cNvSpPr/>
          <p:nvPr/>
        </p:nvSpPr>
        <p:spPr>
          <a:xfrm>
            <a:off x="863798" y="6571655"/>
            <a:ext cx="6150293"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6" name="Text 3"/>
          <p:cNvSpPr/>
          <p:nvPr/>
        </p:nvSpPr>
        <p:spPr>
          <a:xfrm>
            <a:off x="7623929" y="3150037"/>
            <a:ext cx="6150293"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7" name="Text 4"/>
          <p:cNvSpPr/>
          <p:nvPr/>
        </p:nvSpPr>
        <p:spPr>
          <a:xfrm>
            <a:off x="8523923" y="3767018"/>
            <a:ext cx="4350306" cy="420648"/>
          </a:xfrm>
          <a:prstGeom prst="rect">
            <a:avLst/>
          </a:prstGeom>
          <a:noFill/>
          <a:ln/>
        </p:spPr>
        <p:txBody>
          <a:bodyPr wrap="none" lIns="0" tIns="0" rIns="0" bIns="0" rtlCol="0" anchor="t"/>
          <a:lstStyle/>
          <a:p>
            <a:pPr marL="0" indent="0" algn="ctr">
              <a:lnSpc>
                <a:spcPts val="3300"/>
              </a:lnSpc>
              <a:buNone/>
            </a:pPr>
            <a:r>
              <a:rPr lang="en-US" sz="3200" b="1" dirty="0">
                <a:solidFill>
                  <a:srgbClr val="2D2E34"/>
                </a:solidFill>
                <a:latin typeface="Montserrat Bold" pitchFamily="34" charset="0"/>
                <a:ea typeface="Montserrat Bold" pitchFamily="34" charset="-122"/>
              </a:rPr>
              <a:t>Images are instructions</a:t>
            </a:r>
            <a:r>
              <a:rPr lang="en-US" sz="2650" b="1" dirty="0">
                <a:solidFill>
                  <a:srgbClr val="000000"/>
                </a:solidFill>
                <a:latin typeface="Montserrat Bold" pitchFamily="34" charset="0"/>
                <a:ea typeface="Montserrat Bold" pitchFamily="34" charset="-122"/>
                <a:cs typeface="Montserrat Bold" pitchFamily="34" charset="-120"/>
              </a:rPr>
              <a:t>, </a:t>
            </a:r>
            <a:endParaRPr lang="en-US" sz="2650" dirty="0"/>
          </a:p>
        </p:txBody>
      </p:sp>
      <p:sp>
        <p:nvSpPr>
          <p:cNvPr id="8" name="Text 5"/>
          <p:cNvSpPr/>
          <p:nvPr/>
        </p:nvSpPr>
        <p:spPr>
          <a:xfrm>
            <a:off x="8451533" y="4434483"/>
            <a:ext cx="4494967" cy="420648"/>
          </a:xfrm>
          <a:prstGeom prst="rect">
            <a:avLst/>
          </a:prstGeom>
          <a:noFill/>
          <a:ln/>
        </p:spPr>
        <p:txBody>
          <a:bodyPr wrap="none" lIns="0" tIns="0" rIns="0" bIns="0" rtlCol="0" anchor="t"/>
          <a:lstStyle/>
          <a:p>
            <a:pPr marL="0" indent="0" algn="ctr">
              <a:lnSpc>
                <a:spcPts val="3300"/>
              </a:lnSpc>
              <a:buNone/>
            </a:pPr>
            <a:r>
              <a:rPr lang="en-US" sz="3200" b="1" dirty="0">
                <a:solidFill>
                  <a:srgbClr val="2D2E34"/>
                </a:solidFill>
                <a:latin typeface="Montserrat Bold" pitchFamily="34" charset="0"/>
                <a:ea typeface="Montserrat Bold" pitchFamily="34" charset="-122"/>
              </a:rPr>
              <a:t>Containers are execution.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540948" y="2921437"/>
            <a:ext cx="3034784" cy="350639"/>
          </a:xfrm>
          <a:prstGeom prst="rect">
            <a:avLst/>
          </a:prstGeom>
          <a:noFill/>
          <a:ln/>
        </p:spPr>
        <p:txBody>
          <a:bodyPr wrap="none" lIns="0" tIns="0" rIns="0" bIns="0" rtlCol="0" anchor="t"/>
          <a:lstStyle/>
          <a:p>
            <a:pPr marL="0" indent="0" algn="ctr">
              <a:lnSpc>
                <a:spcPts val="2750"/>
              </a:lnSpc>
              <a:buNone/>
            </a:pPr>
            <a:r>
              <a:rPr lang="en-US" sz="3600" b="1" dirty="0">
                <a:solidFill>
                  <a:srgbClr val="000000"/>
                </a:solidFill>
                <a:latin typeface="Montserrat Bold" pitchFamily="34" charset="0"/>
              </a:rPr>
              <a:t>What is a container?</a:t>
            </a:r>
          </a:p>
        </p:txBody>
      </p:sp>
      <p:sp>
        <p:nvSpPr>
          <p:cNvPr id="4" name="Text 1"/>
          <p:cNvSpPr/>
          <p:nvPr/>
        </p:nvSpPr>
        <p:spPr>
          <a:xfrm>
            <a:off x="6350198" y="3549729"/>
            <a:ext cx="741640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container is a running, isolated instance of your application, bundled with everything it needs to run consistently. It ensures that your application behaves the same way, regardless of where it's deployed.</a:t>
            </a:r>
            <a:endParaRPr lang="en-US" sz="1900" dirty="0"/>
          </a:p>
        </p:txBody>
      </p:sp>
      <p:sp>
        <p:nvSpPr>
          <p:cNvPr id="5" name="Text 2"/>
          <p:cNvSpPr/>
          <p:nvPr/>
        </p:nvSpPr>
        <p:spPr>
          <a:xfrm>
            <a:off x="6350198" y="4937879"/>
            <a:ext cx="7416403" cy="370165"/>
          </a:xfrm>
          <a:prstGeom prst="rect">
            <a:avLst/>
          </a:prstGeom>
          <a:noFill/>
          <a:ln/>
        </p:spPr>
        <p:txBody>
          <a:bodyPr wrap="none" lIns="0" tIns="0" rIns="0" bIns="0" rtlCol="0" anchor="t"/>
          <a:lstStyle/>
          <a:p>
            <a:pPr marL="0" indent="0" algn="ctr">
              <a:lnSpc>
                <a:spcPts val="2900"/>
              </a:lnSpc>
              <a:buNone/>
            </a:pPr>
            <a:r>
              <a:rPr lang="en-US" sz="1900" dirty="0">
                <a:solidFill>
                  <a:srgbClr val="3D3838"/>
                </a:solidFill>
                <a:latin typeface="Source Sans 3" pitchFamily="34" charset="0"/>
                <a:ea typeface="Source Sans 3" pitchFamily="34" charset="-122"/>
                <a:cs typeface="Source Sans 3" pitchFamily="34" charset="-120"/>
              </a:rPr>
              <a:t>Same box, everywhere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4140A9-4C53-FCB3-2C24-06BC6CA84BE3}"/>
              </a:ext>
            </a:extLst>
          </p:cNvPr>
          <p:cNvSpPr txBox="1"/>
          <p:nvPr/>
        </p:nvSpPr>
        <p:spPr>
          <a:xfrm>
            <a:off x="2271251" y="462115"/>
            <a:ext cx="9044464" cy="923330"/>
          </a:xfrm>
          <a:prstGeom prst="rect">
            <a:avLst/>
          </a:prstGeom>
          <a:noFill/>
        </p:spPr>
        <p:txBody>
          <a:bodyPr wrap="none" rtlCol="0">
            <a:spAutoFit/>
          </a:bodyPr>
          <a:lstStyle/>
          <a:p>
            <a:r>
              <a:rPr lang="en-US" sz="3600" b="1" dirty="0">
                <a:solidFill>
                  <a:srgbClr val="000000"/>
                </a:solidFill>
                <a:latin typeface="Montserrat Bold" pitchFamily="34" charset="0"/>
              </a:rPr>
              <a:t>Running Containers with docker run</a:t>
            </a:r>
          </a:p>
          <a:p>
            <a:endParaRPr lang="en-US" dirty="0"/>
          </a:p>
        </p:txBody>
      </p:sp>
      <p:sp>
        <p:nvSpPr>
          <p:cNvPr id="3" name="TextBox 2">
            <a:extLst>
              <a:ext uri="{FF2B5EF4-FFF2-40B4-BE49-F238E27FC236}">
                <a16:creationId xmlns:a16="http://schemas.microsoft.com/office/drawing/2014/main" id="{94083850-9AAA-6B3E-62B4-0B0F93072B16}"/>
              </a:ext>
            </a:extLst>
          </p:cNvPr>
          <p:cNvSpPr txBox="1"/>
          <p:nvPr/>
        </p:nvSpPr>
        <p:spPr>
          <a:xfrm>
            <a:off x="1012722" y="1257626"/>
            <a:ext cx="9579867" cy="1077218"/>
          </a:xfrm>
          <a:prstGeom prst="rect">
            <a:avLst/>
          </a:prstGeom>
          <a:noFill/>
        </p:spPr>
        <p:txBody>
          <a:bodyPr wrap="none" rtlCol="0">
            <a:spAutoFit/>
          </a:bodyPr>
          <a:lstStyle/>
          <a:p>
            <a:r>
              <a:rPr lang="en-US" sz="2400" b="1" dirty="0"/>
              <a:t>What It Does</a:t>
            </a:r>
          </a:p>
          <a:p>
            <a:r>
              <a:rPr lang="en-US" sz="2000" dirty="0"/>
              <a:t>  - The docker run command </a:t>
            </a:r>
            <a:r>
              <a:rPr lang="en-US" sz="2000" b="1" dirty="0"/>
              <a:t>creates and starts a new container</a:t>
            </a:r>
            <a:r>
              <a:rPr lang="en-US" sz="2000" dirty="0"/>
              <a:t> from a Docker image.</a:t>
            </a:r>
          </a:p>
          <a:p>
            <a:r>
              <a:rPr lang="en-US" sz="2000" dirty="0"/>
              <a:t>  - It combines the </a:t>
            </a:r>
            <a:r>
              <a:rPr lang="en-US" sz="2000" b="1" dirty="0"/>
              <a:t>creation</a:t>
            </a:r>
            <a:r>
              <a:rPr lang="en-US" sz="2000" dirty="0"/>
              <a:t> (docker create) and </a:t>
            </a:r>
            <a:r>
              <a:rPr lang="en-US" sz="2000" b="1" dirty="0"/>
              <a:t>start</a:t>
            </a:r>
            <a:r>
              <a:rPr lang="en-US" sz="2000" dirty="0"/>
              <a:t> (docker start) steps in one command. </a:t>
            </a:r>
          </a:p>
        </p:txBody>
      </p:sp>
      <p:sp>
        <p:nvSpPr>
          <p:cNvPr id="4" name="TextBox 3">
            <a:extLst>
              <a:ext uri="{FF2B5EF4-FFF2-40B4-BE49-F238E27FC236}">
                <a16:creationId xmlns:a16="http://schemas.microsoft.com/office/drawing/2014/main" id="{C78C7EBB-45D4-BBD5-CEA5-5687E6402503}"/>
              </a:ext>
            </a:extLst>
          </p:cNvPr>
          <p:cNvSpPr txBox="1"/>
          <p:nvPr/>
        </p:nvSpPr>
        <p:spPr>
          <a:xfrm>
            <a:off x="1012722" y="2374174"/>
            <a:ext cx="4698337" cy="954107"/>
          </a:xfrm>
          <a:prstGeom prst="rect">
            <a:avLst/>
          </a:prstGeom>
          <a:noFill/>
        </p:spPr>
        <p:txBody>
          <a:bodyPr wrap="none" rtlCol="0">
            <a:spAutoFit/>
          </a:bodyPr>
          <a:lstStyle/>
          <a:p>
            <a:r>
              <a:rPr lang="en-US" sz="2000" b="1" dirty="0"/>
              <a:t>Example:</a:t>
            </a:r>
            <a:br>
              <a:rPr lang="en-US" dirty="0"/>
            </a:br>
            <a:r>
              <a:rPr lang="en-US" dirty="0"/>
              <a:t>  </a:t>
            </a:r>
            <a:r>
              <a:rPr lang="en-US" i="1" dirty="0"/>
              <a:t>docker run -d -p 8080:80 --name webapp nginx</a:t>
            </a:r>
          </a:p>
          <a:p>
            <a:endParaRPr lang="en-US" dirty="0"/>
          </a:p>
        </p:txBody>
      </p:sp>
      <p:graphicFrame>
        <p:nvGraphicFramePr>
          <p:cNvPr id="5" name="Table 4">
            <a:extLst>
              <a:ext uri="{FF2B5EF4-FFF2-40B4-BE49-F238E27FC236}">
                <a16:creationId xmlns:a16="http://schemas.microsoft.com/office/drawing/2014/main" id="{655577BB-5B10-CD2F-FB69-77D3B9DCA9C3}"/>
              </a:ext>
            </a:extLst>
          </p:cNvPr>
          <p:cNvGraphicFramePr>
            <a:graphicFrameLocks noGrp="1"/>
          </p:cNvGraphicFramePr>
          <p:nvPr>
            <p:extLst>
              <p:ext uri="{D42A27DB-BD31-4B8C-83A1-F6EECF244321}">
                <p14:modId xmlns:p14="http://schemas.microsoft.com/office/powerpoint/2010/main" val="410575850"/>
              </p:ext>
            </p:extLst>
          </p:nvPr>
        </p:nvGraphicFramePr>
        <p:xfrm>
          <a:off x="1042219" y="3179520"/>
          <a:ext cx="8958593" cy="4710809"/>
        </p:xfrm>
        <a:graphic>
          <a:graphicData uri="http://schemas.openxmlformats.org/drawingml/2006/table">
            <a:tbl>
              <a:tblPr/>
              <a:tblGrid>
                <a:gridCol w="4456823">
                  <a:extLst>
                    <a:ext uri="{9D8B030D-6E8A-4147-A177-3AD203B41FA5}">
                      <a16:colId xmlns:a16="http://schemas.microsoft.com/office/drawing/2014/main" val="2188463329"/>
                    </a:ext>
                  </a:extLst>
                </a:gridCol>
                <a:gridCol w="4501770">
                  <a:extLst>
                    <a:ext uri="{9D8B030D-6E8A-4147-A177-3AD203B41FA5}">
                      <a16:colId xmlns:a16="http://schemas.microsoft.com/office/drawing/2014/main" val="2245285170"/>
                    </a:ext>
                  </a:extLst>
                </a:gridCol>
              </a:tblGrid>
              <a:tr h="493875">
                <a:tc>
                  <a:txBody>
                    <a:bodyPr/>
                    <a:lstStyle/>
                    <a:p>
                      <a:pPr>
                        <a:buNone/>
                      </a:pPr>
                      <a:r>
                        <a:rPr lang="en-US" sz="2000" b="1" kern="1200" dirty="0">
                          <a:solidFill>
                            <a:schemeClr val="tx1"/>
                          </a:solidFill>
                          <a:latin typeface="+mn-lt"/>
                          <a:ea typeface="+mn-ea"/>
                          <a:cs typeface="+mn-cs"/>
                        </a:rPr>
                        <a:t>Options</a:t>
                      </a:r>
                    </a:p>
                  </a:txBody>
                  <a:tcPr anchor="ctr">
                    <a:lnL>
                      <a:noFill/>
                    </a:lnL>
                    <a:lnR>
                      <a:noFill/>
                    </a:lnR>
                    <a:lnT>
                      <a:noFill/>
                    </a:lnT>
                    <a:lnB>
                      <a:noFill/>
                    </a:lnB>
                    <a:noFill/>
                  </a:tcPr>
                </a:tc>
                <a:tc>
                  <a:txBody>
                    <a:bodyPr/>
                    <a:lstStyle/>
                    <a:p>
                      <a:pPr>
                        <a:buNone/>
                      </a:pPr>
                      <a:r>
                        <a:rPr lang="en-US" sz="2000" b="1" kern="1200" dirty="0">
                          <a:solidFill>
                            <a:schemeClr val="tx1"/>
                          </a:solidFill>
                          <a:latin typeface="+mn-lt"/>
                          <a:ea typeface="+mn-ea"/>
                          <a:cs typeface="+mn-cs"/>
                        </a:rPr>
                        <a:t>Description</a:t>
                      </a:r>
                    </a:p>
                  </a:txBody>
                  <a:tcPr anchor="ctr">
                    <a:lnL>
                      <a:noFill/>
                    </a:lnL>
                    <a:lnR>
                      <a:noFill/>
                    </a:lnR>
                    <a:lnT>
                      <a:noFill/>
                    </a:lnT>
                    <a:lnB>
                      <a:noFill/>
                    </a:lnB>
                    <a:noFill/>
                  </a:tcPr>
                </a:tc>
                <a:extLst>
                  <a:ext uri="{0D108BD9-81ED-4DB2-BD59-A6C34878D82A}">
                    <a16:rowId xmlns:a16="http://schemas.microsoft.com/office/drawing/2014/main" val="3681183183"/>
                  </a:ext>
                </a:extLst>
              </a:tr>
              <a:tr h="797798">
                <a:tc>
                  <a:txBody>
                    <a:bodyPr/>
                    <a:lstStyle/>
                    <a:p>
                      <a:pPr>
                        <a:buNone/>
                      </a:pPr>
                      <a:r>
                        <a:rPr lang="en-US" sz="1800" dirty="0">
                          <a:latin typeface="Courier New" panose="02070309020205020404" pitchFamily="49" charset="0"/>
                        </a:rPr>
                        <a:t>-d</a:t>
                      </a:r>
                      <a:endParaRPr lang="en-US" sz="1800" dirty="0"/>
                    </a:p>
                  </a:txBody>
                  <a:tcPr anchor="ctr">
                    <a:lnL>
                      <a:noFill/>
                    </a:lnL>
                    <a:lnR>
                      <a:noFill/>
                    </a:lnR>
                    <a:lnT>
                      <a:noFill/>
                    </a:lnT>
                    <a:lnB>
                      <a:noFill/>
                    </a:lnB>
                    <a:noFill/>
                  </a:tcPr>
                </a:tc>
                <a:tc>
                  <a:txBody>
                    <a:bodyPr/>
                    <a:lstStyle/>
                    <a:p>
                      <a:pPr>
                        <a:buNone/>
                      </a:pPr>
                      <a:r>
                        <a:rPr lang="en-US" sz="1800"/>
                        <a:t>Run container in </a:t>
                      </a:r>
                      <a:r>
                        <a:rPr lang="en-US" sz="1800" b="1"/>
                        <a:t>detached mode</a:t>
                      </a:r>
                      <a:r>
                        <a:rPr lang="en-US" sz="1800"/>
                        <a:t> (background)</a:t>
                      </a:r>
                    </a:p>
                  </a:txBody>
                  <a:tcPr anchor="ctr">
                    <a:lnL>
                      <a:noFill/>
                    </a:lnL>
                    <a:lnR>
                      <a:noFill/>
                    </a:lnR>
                    <a:lnT>
                      <a:noFill/>
                    </a:lnT>
                    <a:lnB>
                      <a:noFill/>
                    </a:lnB>
                    <a:noFill/>
                  </a:tcPr>
                </a:tc>
                <a:extLst>
                  <a:ext uri="{0D108BD9-81ED-4DB2-BD59-A6C34878D82A}">
                    <a16:rowId xmlns:a16="http://schemas.microsoft.com/office/drawing/2014/main" val="4004388903"/>
                  </a:ext>
                </a:extLst>
              </a:tr>
              <a:tr h="797798">
                <a:tc>
                  <a:txBody>
                    <a:bodyPr/>
                    <a:lstStyle/>
                    <a:p>
                      <a:pPr>
                        <a:buNone/>
                      </a:pPr>
                      <a:r>
                        <a:rPr lang="en-US" sz="1800" dirty="0">
                          <a:latin typeface="Courier New" panose="02070309020205020404" pitchFamily="49" charset="0"/>
                        </a:rPr>
                        <a:t>-it</a:t>
                      </a:r>
                      <a:endParaRPr lang="en-US" sz="1800" dirty="0"/>
                    </a:p>
                  </a:txBody>
                  <a:tcPr anchor="ctr">
                    <a:lnL>
                      <a:noFill/>
                    </a:lnL>
                    <a:lnR>
                      <a:noFill/>
                    </a:lnR>
                    <a:lnT>
                      <a:noFill/>
                    </a:lnT>
                    <a:lnB>
                      <a:noFill/>
                    </a:lnB>
                    <a:noFill/>
                  </a:tcPr>
                </a:tc>
                <a:tc>
                  <a:txBody>
                    <a:bodyPr/>
                    <a:lstStyle/>
                    <a:p>
                      <a:pPr>
                        <a:buNone/>
                      </a:pPr>
                      <a:r>
                        <a:rPr lang="en-US" sz="1800" dirty="0"/>
                        <a:t>Run </a:t>
                      </a:r>
                      <a:r>
                        <a:rPr lang="en-US" sz="1800" b="1" dirty="0"/>
                        <a:t>interactively</a:t>
                      </a:r>
                      <a:r>
                        <a:rPr lang="en-US" sz="1800" dirty="0"/>
                        <a:t> with a terminal (for CLI tools)</a:t>
                      </a:r>
                    </a:p>
                  </a:txBody>
                  <a:tcPr anchor="ctr">
                    <a:lnL>
                      <a:noFill/>
                    </a:lnL>
                    <a:lnR>
                      <a:noFill/>
                    </a:lnR>
                    <a:lnT>
                      <a:noFill/>
                    </a:lnT>
                    <a:lnB>
                      <a:noFill/>
                    </a:lnB>
                    <a:noFill/>
                  </a:tcPr>
                </a:tc>
                <a:extLst>
                  <a:ext uri="{0D108BD9-81ED-4DB2-BD59-A6C34878D82A}">
                    <a16:rowId xmlns:a16="http://schemas.microsoft.com/office/drawing/2014/main" val="4114747176"/>
                  </a:ext>
                </a:extLst>
              </a:tr>
              <a:tr h="455885">
                <a:tc>
                  <a:txBody>
                    <a:bodyPr/>
                    <a:lstStyle/>
                    <a:p>
                      <a:pPr>
                        <a:buNone/>
                      </a:pPr>
                      <a:r>
                        <a:rPr lang="en-US" sz="1800" dirty="0">
                          <a:latin typeface="Courier New" panose="02070309020205020404" pitchFamily="49" charset="0"/>
                        </a:rPr>
                        <a:t>-p &lt;</a:t>
                      </a:r>
                      <a:r>
                        <a:rPr lang="en-US" sz="1800" dirty="0" err="1">
                          <a:latin typeface="Courier New" panose="02070309020205020404" pitchFamily="49" charset="0"/>
                        </a:rPr>
                        <a:t>host:container</a:t>
                      </a:r>
                      <a:r>
                        <a:rPr lang="en-US" sz="1800" dirty="0">
                          <a:latin typeface="Courier New" panose="02070309020205020404" pitchFamily="49" charset="0"/>
                        </a:rPr>
                        <a:t>&gt;</a:t>
                      </a:r>
                      <a:endParaRPr lang="en-US" sz="1800" dirty="0"/>
                    </a:p>
                  </a:txBody>
                  <a:tcPr anchor="ctr">
                    <a:lnL>
                      <a:noFill/>
                    </a:lnL>
                    <a:lnR>
                      <a:noFill/>
                    </a:lnR>
                    <a:lnT>
                      <a:noFill/>
                    </a:lnT>
                    <a:lnB>
                      <a:noFill/>
                    </a:lnB>
                    <a:noFill/>
                  </a:tcPr>
                </a:tc>
                <a:tc>
                  <a:txBody>
                    <a:bodyPr/>
                    <a:lstStyle/>
                    <a:p>
                      <a:pPr>
                        <a:buNone/>
                      </a:pPr>
                      <a:r>
                        <a:rPr lang="fr-FR" sz="1800"/>
                        <a:t>Map </a:t>
                      </a:r>
                      <a:r>
                        <a:rPr lang="fr-FR" sz="1800" b="1"/>
                        <a:t>host port</a:t>
                      </a:r>
                      <a:r>
                        <a:rPr lang="fr-FR" sz="1800"/>
                        <a:t> to </a:t>
                      </a:r>
                      <a:r>
                        <a:rPr lang="fr-FR" sz="1800" b="1"/>
                        <a:t>container port</a:t>
                      </a:r>
                      <a:endParaRPr lang="fr-FR" sz="1800"/>
                    </a:p>
                  </a:txBody>
                  <a:tcPr anchor="ctr">
                    <a:lnL>
                      <a:noFill/>
                    </a:lnL>
                    <a:lnR>
                      <a:noFill/>
                    </a:lnR>
                    <a:lnT>
                      <a:noFill/>
                    </a:lnT>
                    <a:lnB>
                      <a:noFill/>
                    </a:lnB>
                    <a:noFill/>
                  </a:tcPr>
                </a:tc>
                <a:extLst>
                  <a:ext uri="{0D108BD9-81ED-4DB2-BD59-A6C34878D82A}">
                    <a16:rowId xmlns:a16="http://schemas.microsoft.com/office/drawing/2014/main" val="796986542"/>
                  </a:ext>
                </a:extLst>
              </a:tr>
              <a:tr h="455885">
                <a:tc>
                  <a:txBody>
                    <a:bodyPr/>
                    <a:lstStyle/>
                    <a:p>
                      <a:pPr>
                        <a:buNone/>
                      </a:pPr>
                      <a:r>
                        <a:rPr lang="en-US" sz="1800">
                          <a:latin typeface="Courier New" panose="02070309020205020404" pitchFamily="49" charset="0"/>
                        </a:rPr>
                        <a:t>-v &lt;host:container&gt;</a:t>
                      </a:r>
                      <a:endParaRPr lang="en-US" sz="1800"/>
                    </a:p>
                  </a:txBody>
                  <a:tcPr anchor="ctr">
                    <a:lnL>
                      <a:noFill/>
                    </a:lnL>
                    <a:lnR>
                      <a:noFill/>
                    </a:lnR>
                    <a:lnT>
                      <a:noFill/>
                    </a:lnT>
                    <a:lnB>
                      <a:noFill/>
                    </a:lnB>
                    <a:noFill/>
                  </a:tcPr>
                </a:tc>
                <a:tc>
                  <a:txBody>
                    <a:bodyPr/>
                    <a:lstStyle/>
                    <a:p>
                      <a:pPr>
                        <a:buNone/>
                      </a:pPr>
                      <a:r>
                        <a:rPr lang="en-US" sz="1800"/>
                        <a:t>Mount a </a:t>
                      </a:r>
                      <a:r>
                        <a:rPr lang="en-US" sz="1800" b="1"/>
                        <a:t>volume</a:t>
                      </a:r>
                      <a:r>
                        <a:rPr lang="en-US" sz="1800"/>
                        <a:t> or host directory</a:t>
                      </a:r>
                    </a:p>
                  </a:txBody>
                  <a:tcPr anchor="ctr">
                    <a:lnL>
                      <a:noFill/>
                    </a:lnL>
                    <a:lnR>
                      <a:noFill/>
                    </a:lnR>
                    <a:lnT>
                      <a:noFill/>
                    </a:lnT>
                    <a:lnB>
                      <a:noFill/>
                    </a:lnB>
                    <a:noFill/>
                  </a:tcPr>
                </a:tc>
                <a:extLst>
                  <a:ext uri="{0D108BD9-81ED-4DB2-BD59-A6C34878D82A}">
                    <a16:rowId xmlns:a16="http://schemas.microsoft.com/office/drawing/2014/main" val="3273468645"/>
                  </a:ext>
                </a:extLst>
              </a:tr>
              <a:tr h="455885">
                <a:tc>
                  <a:txBody>
                    <a:bodyPr/>
                    <a:lstStyle/>
                    <a:p>
                      <a:pPr>
                        <a:buNone/>
                      </a:pPr>
                      <a:r>
                        <a:rPr lang="en-US" sz="1800">
                          <a:latin typeface="Courier New" panose="02070309020205020404" pitchFamily="49" charset="0"/>
                        </a:rPr>
                        <a:t>--env</a:t>
                      </a:r>
                      <a:r>
                        <a:rPr lang="en-US" sz="1800"/>
                        <a:t> or </a:t>
                      </a:r>
                      <a:r>
                        <a:rPr lang="en-US" sz="1800">
                          <a:latin typeface="Courier New" panose="02070309020205020404" pitchFamily="49" charset="0"/>
                        </a:rPr>
                        <a:t>-e</a:t>
                      </a:r>
                      <a:endParaRPr lang="en-US" sz="1800"/>
                    </a:p>
                  </a:txBody>
                  <a:tcPr anchor="ctr">
                    <a:lnL>
                      <a:noFill/>
                    </a:lnL>
                    <a:lnR>
                      <a:noFill/>
                    </a:lnR>
                    <a:lnT>
                      <a:noFill/>
                    </a:lnT>
                    <a:lnB>
                      <a:noFill/>
                    </a:lnB>
                    <a:noFill/>
                  </a:tcPr>
                </a:tc>
                <a:tc>
                  <a:txBody>
                    <a:bodyPr/>
                    <a:lstStyle/>
                    <a:p>
                      <a:pPr>
                        <a:buNone/>
                      </a:pPr>
                      <a:r>
                        <a:rPr lang="en-US" sz="1800"/>
                        <a:t>Set </a:t>
                      </a:r>
                      <a:r>
                        <a:rPr lang="en-US" sz="1800" b="1"/>
                        <a:t>environment variables</a:t>
                      </a:r>
                      <a:endParaRPr lang="en-US" sz="1800"/>
                    </a:p>
                  </a:txBody>
                  <a:tcPr anchor="ctr">
                    <a:lnL>
                      <a:noFill/>
                    </a:lnL>
                    <a:lnR>
                      <a:noFill/>
                    </a:lnR>
                    <a:lnT>
                      <a:noFill/>
                    </a:lnT>
                    <a:lnB>
                      <a:noFill/>
                    </a:lnB>
                    <a:noFill/>
                  </a:tcPr>
                </a:tc>
                <a:extLst>
                  <a:ext uri="{0D108BD9-81ED-4DB2-BD59-A6C34878D82A}">
                    <a16:rowId xmlns:a16="http://schemas.microsoft.com/office/drawing/2014/main" val="2085827100"/>
                  </a:ext>
                </a:extLst>
              </a:tr>
              <a:tr h="455885">
                <a:tc>
                  <a:txBody>
                    <a:bodyPr/>
                    <a:lstStyle/>
                    <a:p>
                      <a:pPr>
                        <a:buNone/>
                      </a:pPr>
                      <a:r>
                        <a:rPr lang="en-US" sz="1800">
                          <a:latin typeface="Courier New" panose="02070309020205020404" pitchFamily="49" charset="0"/>
                        </a:rPr>
                        <a:t>--name</a:t>
                      </a:r>
                      <a:endParaRPr lang="en-US" sz="1800"/>
                    </a:p>
                  </a:txBody>
                  <a:tcPr anchor="ctr">
                    <a:lnL>
                      <a:noFill/>
                    </a:lnL>
                    <a:lnR>
                      <a:noFill/>
                    </a:lnR>
                    <a:lnT>
                      <a:noFill/>
                    </a:lnT>
                    <a:lnB>
                      <a:noFill/>
                    </a:lnB>
                    <a:noFill/>
                  </a:tcPr>
                </a:tc>
                <a:tc>
                  <a:txBody>
                    <a:bodyPr/>
                    <a:lstStyle/>
                    <a:p>
                      <a:pPr>
                        <a:buNone/>
                      </a:pPr>
                      <a:r>
                        <a:rPr lang="en-US" sz="1800"/>
                        <a:t>Assign a </a:t>
                      </a:r>
                      <a:r>
                        <a:rPr lang="en-US" sz="1800" b="1"/>
                        <a:t>custom name</a:t>
                      </a:r>
                      <a:r>
                        <a:rPr lang="en-US" sz="1800"/>
                        <a:t> to the container</a:t>
                      </a:r>
                    </a:p>
                  </a:txBody>
                  <a:tcPr anchor="ctr">
                    <a:lnL>
                      <a:noFill/>
                    </a:lnL>
                    <a:lnR>
                      <a:noFill/>
                    </a:lnR>
                    <a:lnT>
                      <a:noFill/>
                    </a:lnT>
                    <a:lnB>
                      <a:noFill/>
                    </a:lnB>
                    <a:noFill/>
                  </a:tcPr>
                </a:tc>
                <a:extLst>
                  <a:ext uri="{0D108BD9-81ED-4DB2-BD59-A6C34878D82A}">
                    <a16:rowId xmlns:a16="http://schemas.microsoft.com/office/drawing/2014/main" val="2812011877"/>
                  </a:ext>
                </a:extLst>
              </a:tr>
              <a:tr h="797798">
                <a:tc>
                  <a:txBody>
                    <a:bodyPr/>
                    <a:lstStyle/>
                    <a:p>
                      <a:pPr>
                        <a:buNone/>
                      </a:pPr>
                      <a:r>
                        <a:rPr lang="en-US" sz="1800" dirty="0">
                          <a:latin typeface="Courier New" panose="02070309020205020404" pitchFamily="49" charset="0"/>
                        </a:rPr>
                        <a:t>--rm</a:t>
                      </a:r>
                      <a:endParaRPr lang="en-US" sz="1800" dirty="0"/>
                    </a:p>
                  </a:txBody>
                  <a:tcPr anchor="ctr">
                    <a:lnL>
                      <a:noFill/>
                    </a:lnL>
                    <a:lnR>
                      <a:noFill/>
                    </a:lnR>
                    <a:lnT>
                      <a:noFill/>
                    </a:lnT>
                    <a:lnB>
                      <a:noFill/>
                    </a:lnB>
                    <a:noFill/>
                  </a:tcPr>
                </a:tc>
                <a:tc>
                  <a:txBody>
                    <a:bodyPr/>
                    <a:lstStyle/>
                    <a:p>
                      <a:pPr>
                        <a:buNone/>
                      </a:pPr>
                      <a:r>
                        <a:rPr lang="en-US" sz="1800" dirty="0"/>
                        <a:t>Automatically remove container after it exits</a:t>
                      </a:r>
                    </a:p>
                  </a:txBody>
                  <a:tcPr anchor="ctr">
                    <a:lnL>
                      <a:noFill/>
                    </a:lnL>
                    <a:lnR>
                      <a:noFill/>
                    </a:lnR>
                    <a:lnT>
                      <a:noFill/>
                    </a:lnT>
                    <a:lnB>
                      <a:noFill/>
                    </a:lnB>
                    <a:noFill/>
                  </a:tcPr>
                </a:tc>
                <a:extLst>
                  <a:ext uri="{0D108BD9-81ED-4DB2-BD59-A6C34878D82A}">
                    <a16:rowId xmlns:a16="http://schemas.microsoft.com/office/drawing/2014/main" val="815302904"/>
                  </a:ext>
                </a:extLst>
              </a:tr>
            </a:tbl>
          </a:graphicData>
        </a:graphic>
      </p:graphicFrame>
      <p:pic>
        <p:nvPicPr>
          <p:cNvPr id="7" name="Picture 6">
            <a:extLst>
              <a:ext uri="{FF2B5EF4-FFF2-40B4-BE49-F238E27FC236}">
                <a16:creationId xmlns:a16="http://schemas.microsoft.com/office/drawing/2014/main" id="{90B92404-6047-CDCD-D858-77C6E9F2C8FE}"/>
              </a:ext>
            </a:extLst>
          </p:cNvPr>
          <p:cNvPicPr>
            <a:picLocks noChangeAspect="1"/>
          </p:cNvPicPr>
          <p:nvPr/>
        </p:nvPicPr>
        <p:blipFill>
          <a:blip r:embed="rId2"/>
          <a:stretch>
            <a:fillRect/>
          </a:stretch>
        </p:blipFill>
        <p:spPr>
          <a:xfrm>
            <a:off x="12388646" y="7678879"/>
            <a:ext cx="2113936" cy="422901"/>
          </a:xfrm>
          <a:prstGeom prst="rect">
            <a:avLst/>
          </a:prstGeom>
        </p:spPr>
      </p:pic>
    </p:spTree>
    <p:extLst>
      <p:ext uri="{BB962C8B-B14F-4D97-AF65-F5344CB8AC3E}">
        <p14:creationId xmlns:p14="http://schemas.microsoft.com/office/powerpoint/2010/main" val="316836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1900</TotalTime>
  <Words>1387</Words>
  <Application>Microsoft Office PowerPoint</Application>
  <PresentationFormat>Custom</PresentationFormat>
  <Paragraphs>175</Paragraphs>
  <Slides>21</Slides>
  <Notes>9</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Consolas</vt:lpstr>
      <vt:lpstr>Arial</vt:lpstr>
      <vt:lpstr>Montserrat Bold</vt:lpstr>
      <vt:lpstr>Source Sans 3</vt:lpstr>
      <vt:lpstr>Courier New</vt:lpstr>
      <vt:lpstr>Aptos Display</vt:lpstr>
      <vt:lpstr>Aptos</vt:lpstr>
      <vt:lpstr>Office Theme</vt:lpstr>
      <vt:lpstr>1_Office Theme</vt:lpstr>
      <vt:lpstr>Just Enough Docker To Break into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  Docker in Action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Ahmad.Rashed</cp:lastModifiedBy>
  <cp:revision>15</cp:revision>
  <dcterms:created xsi:type="dcterms:W3CDTF">2025-08-21T04:19:14Z</dcterms:created>
  <dcterms:modified xsi:type="dcterms:W3CDTF">2025-10-22T10:17:55Z</dcterms:modified>
</cp:coreProperties>
</file>